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3" r:id="rId4"/>
    <p:sldId id="258" r:id="rId5"/>
    <p:sldId id="260" r:id="rId6"/>
    <p:sldId id="263" r:id="rId7"/>
    <p:sldId id="262" r:id="rId8"/>
    <p:sldId id="265" r:id="rId9"/>
    <p:sldId id="266" r:id="rId10"/>
    <p:sldId id="276" r:id="rId11"/>
    <p:sldId id="270" r:id="rId12"/>
    <p:sldId id="272" r:id="rId13"/>
    <p:sldId id="267" r:id="rId14"/>
    <p:sldId id="274" r:id="rId15"/>
    <p:sldId id="286" r:id="rId16"/>
    <p:sldId id="279" r:id="rId17"/>
    <p:sldId id="281" r:id="rId18"/>
    <p:sldId id="283" r:id="rId19"/>
  </p:sldIdLst>
  <p:sldSz cx="12192000" cy="6858000"/>
  <p:notesSz cx="10006013" cy="687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148650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5879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36406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41205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37020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218380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38192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10780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415196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199596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dirty="0"/>
          </a:p>
        </p:txBody>
      </p:sp>
    </p:spTree>
    <p:extLst>
      <p:ext uri="{BB962C8B-B14F-4D97-AF65-F5344CB8AC3E}">
        <p14:creationId xmlns:p14="http://schemas.microsoft.com/office/powerpoint/2010/main" val="27302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3F2-A6CF-4D57-B10A-D4867B1CF6B6}" type="datetimeFigureOut">
              <a:rPr lang="en-GB" smtClean="0"/>
              <a:t>17/09/2025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CA95-93C6-4DDA-AAB8-82B913814218}" type="slidenum">
              <a:rPr lang="en-GB" smtClean="0"/>
              <a:t>‹#›</a:t>
            </a:fld>
            <a:endParaRPr lang="en-GB" dirty="0"/>
          </a:p>
        </p:txBody>
      </p:sp>
    </p:spTree>
    <p:extLst>
      <p:ext uri="{BB962C8B-B14F-4D97-AF65-F5344CB8AC3E}">
        <p14:creationId xmlns:p14="http://schemas.microsoft.com/office/powerpoint/2010/main" val="356773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alk4writing.com/abou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ukhosted34.renlearn.co.uk/22433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433" y="3563460"/>
            <a:ext cx="5454967" cy="1165012"/>
          </a:xfrm>
        </p:spPr>
        <p:txBody>
          <a:bodyPr>
            <a:normAutofit fontScale="90000"/>
          </a:bodyPr>
          <a:lstStyle/>
          <a:p>
            <a:r>
              <a:rPr lang="en-GB" dirty="0"/>
              <a:t>Welcome to Year 5</a:t>
            </a:r>
            <a:br>
              <a:rPr lang="en-GB" dirty="0"/>
            </a:br>
            <a:r>
              <a:rPr lang="en-GB" dirty="0"/>
              <a:t>Meet the Teacher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750" b="97083" l="3704" r="95062">
                        <a14:foregroundMark x1="90123" y1="6250" x2="92181" y2="29167"/>
                        <a14:foregroundMark x1="53086" y1="5833" x2="33333" y2="10417"/>
                        <a14:foregroundMark x1="12757" y1="32500" x2="9053" y2="64583"/>
                        <a14:foregroundMark x1="9053" y1="64583" x2="18519" y2="75000"/>
                        <a14:foregroundMark x1="4115" y1="41667" x2="4527" y2="61667"/>
                        <a14:foregroundMark x1="12757" y1="66250" x2="35802" y2="87083"/>
                        <a14:foregroundMark x1="35802" y1="87083" x2="31276" y2="49583"/>
                        <a14:foregroundMark x1="9877" y1="62917" x2="29630" y2="87083"/>
                        <a14:foregroundMark x1="29630" y1="87083" x2="64198" y2="90417"/>
                        <a14:foregroundMark x1="64198" y1="90417" x2="82716" y2="67500"/>
                        <a14:foregroundMark x1="82716" y1="67500" x2="82716" y2="66667"/>
                        <a14:foregroundMark x1="92593" y1="68333" x2="92593" y2="68333"/>
                        <a14:foregroundMark x1="95473" y1="66667" x2="65021" y2="84583"/>
                        <a14:foregroundMark x1="65021" y1="84583" x2="39918" y2="80833"/>
                        <a14:foregroundMark x1="46091" y1="93333" x2="73046" y2="95918"/>
                        <a14:foregroundMark x1="93376" y1="80875" x2="94239" y2="79167"/>
                        <a14:foregroundMark x1="45267" y1="6250" x2="70782" y2="15833"/>
                        <a14:foregroundMark x1="72840" y1="17917" x2="75720" y2="22917"/>
                        <a14:foregroundMark x1="75720" y1="22917" x2="16461" y2="20417"/>
                        <a14:foregroundMark x1="16461" y1="23333" x2="29218" y2="70833"/>
                        <a14:foregroundMark x1="30453" y1="22083" x2="34979" y2="53333"/>
                        <a14:foregroundMark x1="34979" y1="53333" x2="34979" y2="53333"/>
                        <a14:foregroundMark x1="28807" y1="18750" x2="24691" y2="38750"/>
                        <a14:foregroundMark x1="10700" y1="18333" x2="18930" y2="42917"/>
                        <a14:foregroundMark x1="24691" y1="10000" x2="27160" y2="32917"/>
                        <a14:foregroundMark x1="48971" y1="3750" x2="76955" y2="13333"/>
                        <a14:foregroundMark x1="76955" y1="13333" x2="70370" y2="13750"/>
                        <a14:foregroundMark x1="52263" y1="97083" x2="52263" y2="97083"/>
                        <a14:backgroundMark x1="82305" y1="94167" x2="82305" y2="94167"/>
                        <a14:backgroundMark x1="82305" y1="94167" x2="90123" y2="88750"/>
                        <a14:backgroundMark x1="83128" y1="96250" x2="75720" y2="99167"/>
                        <a14:backgroundMark x1="83951" y1="97500" x2="84362" y2="97500"/>
                        <a14:backgroundMark x1="86831" y1="94167" x2="86831" y2="96250"/>
                        <a14:backgroundMark x1="84362" y1="95833" x2="84362" y2="97500"/>
                        <a14:backgroundMark x1="95062" y1="81667" x2="92593" y2="86667"/>
                      </a14:backgroundRemoval>
                    </a14:imgEffect>
                  </a14:imgLayer>
                </a14:imgProps>
              </a:ext>
              <a:ext uri="{28A0092B-C50C-407E-A947-70E740481C1C}">
                <a14:useLocalDpi xmlns:a14="http://schemas.microsoft.com/office/drawing/2010/main" val="0"/>
              </a:ext>
            </a:extLst>
          </a:blip>
          <a:stretch>
            <a:fillRect/>
          </a:stretch>
        </p:blipFill>
        <p:spPr>
          <a:xfrm>
            <a:off x="906887" y="711199"/>
            <a:ext cx="1644968" cy="1624660"/>
          </a:xfrm>
          <a:prstGeom prst="rect">
            <a:avLst/>
          </a:prstGeom>
        </p:spPr>
      </p:pic>
      <p:pic>
        <p:nvPicPr>
          <p:cNvPr id="5122" name="Picture 2" descr="Campsbourne School and Extended Services, Nightingale Ln, London N8 7AF, 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026" y="499532"/>
            <a:ext cx="3974562" cy="52981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58F212-65BD-406A-AD2E-571E9325408E}"/>
              </a:ext>
            </a:extLst>
          </p:cNvPr>
          <p:cNvSpPr txBox="1">
            <a:spLocks/>
          </p:cNvSpPr>
          <p:nvPr/>
        </p:nvSpPr>
        <p:spPr>
          <a:xfrm>
            <a:off x="749370" y="3711102"/>
            <a:ext cx="5454967" cy="2835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i="1" dirty="0"/>
              <a:t>Please save questions until the end </a:t>
            </a:r>
            <a:r>
              <a:rPr lang="en-GB" sz="4400" i="1" dirty="0">
                <a:sym typeface="Wingdings" panose="05000000000000000000" pitchFamily="2" charset="2"/>
              </a:rPr>
              <a:t></a:t>
            </a:r>
            <a:endParaRPr lang="en-GB" sz="4400" i="1" dirty="0"/>
          </a:p>
        </p:txBody>
      </p:sp>
    </p:spTree>
    <p:extLst>
      <p:ext uri="{BB962C8B-B14F-4D97-AF65-F5344CB8AC3E}">
        <p14:creationId xmlns:p14="http://schemas.microsoft.com/office/powerpoint/2010/main" val="274855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(Years 3 to 6)</a:t>
            </a:r>
          </a:p>
        </p:txBody>
      </p:sp>
      <p:sp>
        <p:nvSpPr>
          <p:cNvPr id="3" name="Content Placeholder 2"/>
          <p:cNvSpPr>
            <a:spLocks noGrp="1"/>
          </p:cNvSpPr>
          <p:nvPr>
            <p:ph idx="1"/>
          </p:nvPr>
        </p:nvSpPr>
        <p:spPr/>
        <p:txBody>
          <a:bodyPr>
            <a:normAutofit/>
          </a:bodyPr>
          <a:lstStyle/>
          <a:p>
            <a:r>
              <a:rPr lang="en-GB" dirty="0"/>
              <a:t>We complete weekly arithmetic tests to develop children's fluency, confidence and aid their reasoning skills. </a:t>
            </a:r>
          </a:p>
          <a:p>
            <a:r>
              <a:rPr lang="en-GB" dirty="0"/>
              <a:t>Children will sit written assessments at the end of each term this is mostly to inform the class teacher of any gaps in learning. </a:t>
            </a:r>
          </a:p>
        </p:txBody>
      </p:sp>
    </p:spTree>
    <p:extLst>
      <p:ext uri="{BB962C8B-B14F-4D97-AF65-F5344CB8AC3E}">
        <p14:creationId xmlns:p14="http://schemas.microsoft.com/office/powerpoint/2010/main" val="371388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Visits / Trips and Performances</a:t>
            </a:r>
          </a:p>
        </p:txBody>
      </p:sp>
      <p:pic>
        <p:nvPicPr>
          <p:cNvPr id="4" name="Content Placeholder 3"/>
          <p:cNvPicPr>
            <a:picLocks noGrp="1" noChangeAspect="1"/>
          </p:cNvPicPr>
          <p:nvPr>
            <p:ph idx="1"/>
          </p:nvPr>
        </p:nvPicPr>
        <p:blipFill>
          <a:blip r:embed="rId2"/>
          <a:stretch>
            <a:fillRect/>
          </a:stretch>
        </p:blipFill>
        <p:spPr>
          <a:xfrm>
            <a:off x="3810360" y="1895006"/>
            <a:ext cx="3544753" cy="1926496"/>
          </a:xfrm>
          <a:prstGeom prst="rect">
            <a:avLst/>
          </a:prstGeom>
        </p:spPr>
      </p:pic>
      <p:pic>
        <p:nvPicPr>
          <p:cNvPr id="6" name="Picture 5"/>
          <p:cNvPicPr>
            <a:picLocks noChangeAspect="1"/>
          </p:cNvPicPr>
          <p:nvPr/>
        </p:nvPicPr>
        <p:blipFill>
          <a:blip r:embed="rId3"/>
          <a:stretch>
            <a:fillRect/>
          </a:stretch>
        </p:blipFill>
        <p:spPr>
          <a:xfrm>
            <a:off x="838200" y="1914892"/>
            <a:ext cx="2638245" cy="1978684"/>
          </a:xfrm>
          <a:prstGeom prst="rect">
            <a:avLst/>
          </a:prstGeom>
        </p:spPr>
      </p:pic>
      <p:pic>
        <p:nvPicPr>
          <p:cNvPr id="8" name="Picture 7"/>
          <p:cNvPicPr>
            <a:picLocks noChangeAspect="1"/>
          </p:cNvPicPr>
          <p:nvPr/>
        </p:nvPicPr>
        <p:blipFill>
          <a:blip r:embed="rId4"/>
          <a:stretch>
            <a:fillRect/>
          </a:stretch>
        </p:blipFill>
        <p:spPr>
          <a:xfrm>
            <a:off x="7689028" y="1895006"/>
            <a:ext cx="3410200" cy="1998570"/>
          </a:xfrm>
          <a:prstGeom prst="rect">
            <a:avLst/>
          </a:prstGeom>
        </p:spPr>
      </p:pic>
      <p:sp>
        <p:nvSpPr>
          <p:cNvPr id="9" name="TextBox 8"/>
          <p:cNvSpPr txBox="1"/>
          <p:nvPr/>
        </p:nvSpPr>
        <p:spPr>
          <a:xfrm>
            <a:off x="940278" y="4278702"/>
            <a:ext cx="10230929" cy="1754326"/>
          </a:xfrm>
          <a:prstGeom prst="rect">
            <a:avLst/>
          </a:prstGeom>
          <a:noFill/>
        </p:spPr>
        <p:txBody>
          <a:bodyPr wrap="square" rtlCol="0">
            <a:spAutoFit/>
          </a:bodyPr>
          <a:lstStyle/>
          <a:p>
            <a:r>
              <a:rPr lang="en-GB" dirty="0"/>
              <a:t>In Year 5, we plan to visit the Science Museum (science/geography), Temple (Hinduism, RE), British Museum (History) and the Wallace Collection (Art)</a:t>
            </a:r>
          </a:p>
          <a:p>
            <a:endParaRPr lang="en-GB" dirty="0"/>
          </a:p>
          <a:p>
            <a:r>
              <a:rPr lang="en-GB" dirty="0"/>
              <a:t>There will also be opportunities for sports trips</a:t>
            </a:r>
          </a:p>
          <a:p>
            <a:endParaRPr lang="en-GB" dirty="0"/>
          </a:p>
          <a:p>
            <a:r>
              <a:rPr lang="en-GB" dirty="0"/>
              <a:t>Our end of year trip will be Rock Climbing!</a:t>
            </a:r>
          </a:p>
        </p:txBody>
      </p:sp>
    </p:spTree>
    <p:extLst>
      <p:ext uri="{BB962C8B-B14F-4D97-AF65-F5344CB8AC3E}">
        <p14:creationId xmlns:p14="http://schemas.microsoft.com/office/powerpoint/2010/main" val="34462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Forest School</a:t>
            </a:r>
          </a:p>
        </p:txBody>
      </p:sp>
      <p:sp>
        <p:nvSpPr>
          <p:cNvPr id="3" name="Content Placeholder 2"/>
          <p:cNvSpPr>
            <a:spLocks noGrp="1"/>
          </p:cNvSpPr>
          <p:nvPr>
            <p:ph idx="1"/>
          </p:nvPr>
        </p:nvSpPr>
        <p:spPr>
          <a:xfrm>
            <a:off x="457200" y="1314027"/>
            <a:ext cx="10515600" cy="4744403"/>
          </a:xfrm>
        </p:spPr>
        <p:txBody>
          <a:bodyPr>
            <a:noAutofit/>
          </a:bodyPr>
          <a:lstStyle/>
          <a:p>
            <a:pPr marL="0" indent="0">
              <a:spcBef>
                <a:spcPts val="0"/>
              </a:spcBef>
              <a:buNone/>
            </a:pPr>
            <a:r>
              <a:rPr lang="en-US" dirty="0"/>
              <a:t>Forest School now takes place for an entire term.</a:t>
            </a:r>
            <a:r>
              <a:rPr lang="en-US" b="1" dirty="0"/>
              <a:t> </a:t>
            </a:r>
          </a:p>
          <a:p>
            <a:pPr marL="0" indent="0">
              <a:spcBef>
                <a:spcPts val="0"/>
              </a:spcBef>
              <a:buNone/>
            </a:pPr>
            <a:endParaRPr lang="en-US" b="1" dirty="0"/>
          </a:p>
          <a:p>
            <a:pPr marL="0" indent="0">
              <a:spcBef>
                <a:spcPts val="0"/>
              </a:spcBef>
              <a:buNone/>
            </a:pPr>
            <a:r>
              <a:rPr lang="en-US" dirty="0"/>
              <a:t>Year 1 – Autumn Term / Year 3 Spring Term / </a:t>
            </a:r>
            <a:r>
              <a:rPr lang="en-US" dirty="0">
                <a:solidFill>
                  <a:srgbClr val="FF0000"/>
                </a:solidFill>
              </a:rPr>
              <a:t>Year 5 Summer Term</a:t>
            </a:r>
          </a:p>
          <a:p>
            <a:pPr marL="0" indent="0">
              <a:spcBef>
                <a:spcPts val="0"/>
              </a:spcBef>
              <a:buNone/>
            </a:pPr>
            <a:endParaRPr lang="en-US" dirty="0"/>
          </a:p>
          <a:p>
            <a:pPr marL="0" indent="0">
              <a:spcBef>
                <a:spcPts val="0"/>
              </a:spcBef>
              <a:buNone/>
            </a:pPr>
            <a:r>
              <a:rPr lang="en-US" dirty="0"/>
              <a:t>We will inform you of groups closer to the time </a:t>
            </a:r>
          </a:p>
          <a:p>
            <a:pPr marL="0" indent="0">
              <a:spcBef>
                <a:spcPts val="0"/>
              </a:spcBef>
              <a:buNone/>
            </a:pPr>
            <a:r>
              <a:rPr lang="en-US" dirty="0"/>
              <a:t>As well as clothing the children will need to bring</a:t>
            </a:r>
          </a:p>
          <a:p>
            <a:pPr marL="0" indent="0">
              <a:spcBef>
                <a:spcPts val="0"/>
              </a:spcBef>
              <a:buNone/>
            </a:pPr>
            <a:r>
              <a:rPr lang="en-US" dirty="0"/>
              <a:t>We will also ask for volunteers to help assist Sharon in the fun!</a:t>
            </a:r>
          </a:p>
        </p:txBody>
      </p:sp>
      <p:pic>
        <p:nvPicPr>
          <p:cNvPr id="4100" name="Picture 4" descr="Campsbourne Primary School | Into The Wo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412" y="4184068"/>
            <a:ext cx="3087441" cy="231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8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0461" y="3193534"/>
            <a:ext cx="9144000" cy="2387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8000" b="1" dirty="0">
                <a:latin typeface="Berlin Sans FB Demi" panose="020E0802020502020306" pitchFamily="34" charset="0"/>
              </a:rPr>
            </a:br>
            <a:br>
              <a:rPr lang="en-GB" sz="8000" b="1" dirty="0">
                <a:latin typeface="Berlin Sans FB Demi" panose="020E0802020502020306" pitchFamily="34" charset="0"/>
              </a:rPr>
            </a:br>
            <a:endParaRPr lang="en-GB" sz="3600" b="1" dirty="0">
              <a:latin typeface="Berlin Sans FB Demi" panose="020E0802020502020306" pitchFamily="34" charset="0"/>
            </a:endParaRPr>
          </a:p>
        </p:txBody>
      </p:sp>
      <p:sp>
        <p:nvSpPr>
          <p:cNvPr id="4" name="TextBox 3"/>
          <p:cNvSpPr txBox="1"/>
          <p:nvPr/>
        </p:nvSpPr>
        <p:spPr>
          <a:xfrm>
            <a:off x="585217" y="436608"/>
            <a:ext cx="10771632" cy="923330"/>
          </a:xfrm>
          <a:prstGeom prst="rect">
            <a:avLst/>
          </a:prstGeom>
          <a:noFill/>
        </p:spPr>
        <p:txBody>
          <a:bodyPr wrap="square" rtlCol="0">
            <a:spAutoFit/>
          </a:bodyPr>
          <a:lstStyle/>
          <a:p>
            <a:pPr algn="ctr"/>
            <a:r>
              <a:rPr lang="en-GB" sz="5400" dirty="0"/>
              <a:t>Physical Education</a:t>
            </a:r>
          </a:p>
        </p:txBody>
      </p:sp>
      <p:sp>
        <p:nvSpPr>
          <p:cNvPr id="3" name="Rectangle 2">
            <a:extLst>
              <a:ext uri="{FF2B5EF4-FFF2-40B4-BE49-F238E27FC236}">
                <a16:creationId xmlns:a16="http://schemas.microsoft.com/office/drawing/2014/main" id="{676190B6-E1A4-4A11-8645-9699F966114A}"/>
              </a:ext>
            </a:extLst>
          </p:cNvPr>
          <p:cNvSpPr/>
          <p:nvPr/>
        </p:nvSpPr>
        <p:spPr>
          <a:xfrm>
            <a:off x="406401" y="2113614"/>
            <a:ext cx="10582484" cy="4031873"/>
          </a:xfrm>
          <a:prstGeom prst="rect">
            <a:avLst/>
          </a:prstGeom>
        </p:spPr>
        <p:txBody>
          <a:bodyPr wrap="square">
            <a:spAutoFit/>
          </a:bodyPr>
          <a:lstStyle/>
          <a:p>
            <a:pPr lvl="0"/>
            <a:r>
              <a:rPr lang="en-GB" sz="3200" dirty="0"/>
              <a:t>Turner: Wednesday – swimming A1, S1, </a:t>
            </a:r>
            <a:r>
              <a:rPr lang="en-GB" sz="3200" dirty="0" err="1"/>
              <a:t>Su</a:t>
            </a:r>
            <a:r>
              <a:rPr lang="en-GB" sz="3200" dirty="0"/>
              <a:t> 1</a:t>
            </a:r>
          </a:p>
          <a:p>
            <a:pPr marL="1254125" lvl="0"/>
            <a:r>
              <a:rPr lang="en-GB" sz="3200" dirty="0"/>
              <a:t>Thursday – gym</a:t>
            </a:r>
          </a:p>
          <a:p>
            <a:pPr marL="1254125" lvl="0"/>
            <a:r>
              <a:rPr lang="en-GB" sz="3200" dirty="0"/>
              <a:t> </a:t>
            </a:r>
          </a:p>
          <a:p>
            <a:r>
              <a:rPr lang="en-GB" sz="3200" dirty="0"/>
              <a:t>Thompson: Wednesday – Outside (Swimming – A2, S2, </a:t>
            </a:r>
            <a:r>
              <a:rPr lang="en-GB" sz="3200" dirty="0" err="1"/>
              <a:t>Su</a:t>
            </a:r>
            <a:r>
              <a:rPr lang="en-GB" sz="3200" dirty="0"/>
              <a:t> 2)</a:t>
            </a:r>
          </a:p>
          <a:p>
            <a:pPr lvl="0"/>
            <a:r>
              <a:rPr lang="en-GB" sz="3200" dirty="0"/>
              <a:t>                     Friday – gym</a:t>
            </a:r>
          </a:p>
          <a:p>
            <a:pPr lvl="0"/>
            <a:endParaRPr lang="en-GB" sz="3200" dirty="0"/>
          </a:p>
          <a:p>
            <a:pPr lvl="0"/>
            <a:r>
              <a:rPr lang="en-GB" sz="3200" dirty="0"/>
              <a:t>When we have PE outside, please ensure your child has suitable clothes as it can be cold, despite running around!</a:t>
            </a:r>
            <a:endParaRPr lang="en-US" sz="3200" dirty="0"/>
          </a:p>
        </p:txBody>
      </p:sp>
      <p:sp>
        <p:nvSpPr>
          <p:cNvPr id="5" name="Rectangle 4">
            <a:extLst>
              <a:ext uri="{FF2B5EF4-FFF2-40B4-BE49-F238E27FC236}">
                <a16:creationId xmlns:a16="http://schemas.microsoft.com/office/drawing/2014/main" id="{4205F264-6022-4E82-A80E-AEB3B34104BF}"/>
              </a:ext>
            </a:extLst>
          </p:cNvPr>
          <p:cNvSpPr/>
          <p:nvPr/>
        </p:nvSpPr>
        <p:spPr>
          <a:xfrm>
            <a:off x="8127252" y="1247036"/>
            <a:ext cx="4024009" cy="1569660"/>
          </a:xfrm>
          <a:prstGeom prst="rect">
            <a:avLst/>
          </a:prstGeom>
        </p:spPr>
        <p:txBody>
          <a:bodyPr wrap="square">
            <a:spAutoFit/>
          </a:bodyPr>
          <a:lstStyle/>
          <a:p>
            <a:r>
              <a:rPr lang="en-GB" sz="2400" i="1" dirty="0">
                <a:solidFill>
                  <a:srgbClr val="FF0000"/>
                </a:solidFill>
              </a:rPr>
              <a:t>For physical education children must wear shorts or jogging bottoms, a t-shirt and suitable trainers they can run in</a:t>
            </a:r>
          </a:p>
        </p:txBody>
      </p:sp>
    </p:spTree>
    <p:extLst>
      <p:ext uri="{BB962C8B-B14F-4D97-AF65-F5344CB8AC3E}">
        <p14:creationId xmlns:p14="http://schemas.microsoft.com/office/powerpoint/2010/main" val="270237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Uniform</a:t>
            </a:r>
          </a:p>
        </p:txBody>
      </p:sp>
      <p:pic>
        <p:nvPicPr>
          <p:cNvPr id="4" name="Content Placeholder 3" descr="N:\My Pictures\2018-01-24 bird feeder science\bird feeder science 044.JPG"/>
          <p:cNvPicPr>
            <a:picLocks noGrp="1"/>
          </p:cNvPicPr>
          <p:nvPr>
            <p:ph idx="1"/>
          </p:nvPr>
        </p:nvPicPr>
        <p:blipFill rotWithShape="1">
          <a:blip r:embed="rId2" cstate="print">
            <a:extLst>
              <a:ext uri="{28A0092B-C50C-407E-A947-70E740481C1C}">
                <a14:useLocalDpi xmlns:a14="http://schemas.microsoft.com/office/drawing/2010/main" val="0"/>
              </a:ext>
            </a:extLst>
          </a:blip>
          <a:srcRect l="10177" t="23710" r="6690" b="16634"/>
          <a:stretch/>
        </p:blipFill>
        <p:spPr bwMode="auto">
          <a:xfrm>
            <a:off x="539485" y="2176394"/>
            <a:ext cx="5355476" cy="299091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930630" y="365125"/>
            <a:ext cx="5767281" cy="6370975"/>
          </a:xfrm>
          <a:prstGeom prst="rect">
            <a:avLst/>
          </a:prstGeom>
        </p:spPr>
        <p:txBody>
          <a:bodyPr wrap="square">
            <a:spAutoFit/>
          </a:bodyPr>
          <a:lstStyle/>
          <a:p>
            <a:r>
              <a:rPr lang="en-GB" sz="2400" dirty="0"/>
              <a:t>Children at Campsbourne are required to wear items of clothing with the Campsbourne logo on the top half. These items include t-shirts, jumpers / sweatshirts, cardigans or dresses with the Campsbourne logo.</a:t>
            </a:r>
          </a:p>
          <a:p>
            <a:endParaRPr lang="en-GB" sz="2400" dirty="0"/>
          </a:p>
          <a:p>
            <a:r>
              <a:rPr lang="en-GB" sz="2400" dirty="0"/>
              <a:t>On the bottom half children can wear clothes of their own choice.</a:t>
            </a:r>
          </a:p>
          <a:p>
            <a:endParaRPr lang="en-GB" sz="2400" dirty="0"/>
          </a:p>
          <a:p>
            <a:r>
              <a:rPr lang="en-GB" sz="2400" dirty="0"/>
              <a:t>They can also choose what type of footwear e.g. trainers. </a:t>
            </a:r>
          </a:p>
          <a:p>
            <a:r>
              <a:rPr lang="en-GB" sz="2400" dirty="0"/>
              <a:t>Sandals with buckles or other fasteners are allowed. </a:t>
            </a:r>
          </a:p>
          <a:p>
            <a:r>
              <a:rPr lang="en-GB" sz="2400" dirty="0"/>
              <a:t>Children are not allowed to wear flip flops or other slip on foot wear for health and safety reasons.</a:t>
            </a:r>
          </a:p>
        </p:txBody>
      </p:sp>
    </p:spTree>
    <p:extLst>
      <p:ext uri="{BB962C8B-B14F-4D97-AF65-F5344CB8AC3E}">
        <p14:creationId xmlns:p14="http://schemas.microsoft.com/office/powerpoint/2010/main" val="388299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680160A-698E-45A8-9035-E4866D0A3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85" b="25350"/>
          <a:stretch/>
        </p:blipFill>
        <p:spPr bwMode="auto">
          <a:xfrm>
            <a:off x="804334" y="478321"/>
            <a:ext cx="3979333" cy="1034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F6F5869-6BCB-44E9-B524-87E3D941EC1D}"/>
              </a:ext>
            </a:extLst>
          </p:cNvPr>
          <p:cNvSpPr/>
          <p:nvPr/>
        </p:nvSpPr>
        <p:spPr>
          <a:xfrm>
            <a:off x="885645" y="1512358"/>
            <a:ext cx="10420710" cy="2062103"/>
          </a:xfrm>
          <a:prstGeom prst="rect">
            <a:avLst/>
          </a:prstGeom>
        </p:spPr>
        <p:txBody>
          <a:bodyPr wrap="square" numCol="1">
            <a:spAutoFit/>
          </a:bodyPr>
          <a:lstStyle/>
          <a:p>
            <a:r>
              <a:rPr lang="en-GB" sz="3200" dirty="0"/>
              <a:t>What will our staff do? </a:t>
            </a:r>
          </a:p>
          <a:p>
            <a:pPr marL="180975" indent="-180975"/>
            <a:r>
              <a:rPr lang="en-GB" sz="3200" dirty="0"/>
              <a:t>•	Promote positive behaviour on Class Dojo </a:t>
            </a:r>
          </a:p>
          <a:p>
            <a:pPr marL="180975" indent="-180975"/>
            <a:r>
              <a:rPr lang="en-GB" sz="3200" dirty="0"/>
              <a:t>•	Use Class Dojo to support the children in class and encourage their learning and behaviour. </a:t>
            </a:r>
          </a:p>
        </p:txBody>
      </p:sp>
      <p:sp>
        <p:nvSpPr>
          <p:cNvPr id="7" name="Rectangle 6">
            <a:extLst>
              <a:ext uri="{FF2B5EF4-FFF2-40B4-BE49-F238E27FC236}">
                <a16:creationId xmlns:a16="http://schemas.microsoft.com/office/drawing/2014/main" id="{12ED4839-E932-4427-9ED7-C57F3FAFB213}"/>
              </a:ext>
            </a:extLst>
          </p:cNvPr>
          <p:cNvSpPr/>
          <p:nvPr/>
        </p:nvSpPr>
        <p:spPr>
          <a:xfrm>
            <a:off x="3506158" y="3702339"/>
            <a:ext cx="4114800" cy="6528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100 dojos = Certificate</a:t>
            </a:r>
          </a:p>
        </p:txBody>
      </p:sp>
    </p:spTree>
    <p:extLst>
      <p:ext uri="{BB962C8B-B14F-4D97-AF65-F5344CB8AC3E}">
        <p14:creationId xmlns:p14="http://schemas.microsoft.com/office/powerpoint/2010/main" val="275101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 Up</a:t>
            </a:r>
          </a:p>
        </p:txBody>
      </p:sp>
      <p:sp>
        <p:nvSpPr>
          <p:cNvPr id="3" name="Content Placeholder 2"/>
          <p:cNvSpPr>
            <a:spLocks noGrp="1"/>
          </p:cNvSpPr>
          <p:nvPr>
            <p:ph idx="1"/>
          </p:nvPr>
        </p:nvSpPr>
        <p:spPr/>
        <p:txBody>
          <a:bodyPr>
            <a:noAutofit/>
          </a:bodyPr>
          <a:lstStyle/>
          <a:p>
            <a:pPr algn="just"/>
            <a:r>
              <a:rPr lang="en-GB" dirty="0"/>
              <a:t>Some children in Years 5 and 6 are ‘Home alone’ which means that they have been given </a:t>
            </a:r>
            <a:r>
              <a:rPr lang="en-GB" b="1" dirty="0"/>
              <a:t>written/signed permission </a:t>
            </a:r>
            <a:r>
              <a:rPr lang="en-GB" dirty="0"/>
              <a:t>by parents to make their own way home after school. These letters were handed out last week.</a:t>
            </a:r>
          </a:p>
          <a:p>
            <a:pPr algn="just"/>
            <a:endParaRPr lang="en-GB" dirty="0"/>
          </a:p>
          <a:p>
            <a:pPr algn="just"/>
            <a:r>
              <a:rPr lang="en-GB" dirty="0"/>
              <a:t>If on occasions you arrange another parent / family friend / family member to collect your child, </a:t>
            </a:r>
            <a:r>
              <a:rPr lang="en-GB" u="sng" dirty="0">
                <a:solidFill>
                  <a:srgbClr val="FF0000"/>
                </a:solidFill>
              </a:rPr>
              <a:t>please make sure you email the office before 3:00pm. </a:t>
            </a:r>
            <a:r>
              <a:rPr lang="en-GB" dirty="0"/>
              <a:t>We will not be sending children home with adults other than you if we don’t get a clear message from office staff. </a:t>
            </a:r>
          </a:p>
          <a:p>
            <a:pPr algn="just"/>
            <a:endParaRPr lang="en-GB" dirty="0"/>
          </a:p>
          <a:p>
            <a:endParaRPr lang="en-GB" dirty="0"/>
          </a:p>
        </p:txBody>
      </p:sp>
    </p:spTree>
    <p:extLst>
      <p:ext uri="{BB962C8B-B14F-4D97-AF65-F5344CB8AC3E}">
        <p14:creationId xmlns:p14="http://schemas.microsoft.com/office/powerpoint/2010/main" val="335756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Communicating with the teachers</a:t>
            </a:r>
          </a:p>
        </p:txBody>
      </p:sp>
      <p:sp>
        <p:nvSpPr>
          <p:cNvPr id="5" name="Title 1">
            <a:extLst>
              <a:ext uri="{FF2B5EF4-FFF2-40B4-BE49-F238E27FC236}">
                <a16:creationId xmlns:a16="http://schemas.microsoft.com/office/drawing/2014/main" id="{27C6B9E2-AB98-4493-A503-04237CC5CAD4}"/>
              </a:ext>
            </a:extLst>
          </p:cNvPr>
          <p:cNvSpPr txBox="1">
            <a:spLocks/>
          </p:cNvSpPr>
          <p:nvPr/>
        </p:nvSpPr>
        <p:spPr>
          <a:xfrm>
            <a:off x="838200" y="33385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4" name="Rectangle 1">
            <a:extLst>
              <a:ext uri="{FF2B5EF4-FFF2-40B4-BE49-F238E27FC236}">
                <a16:creationId xmlns:a16="http://schemas.microsoft.com/office/drawing/2014/main" id="{2836FBDF-66EF-4ABB-9633-CF82A876A9D3}"/>
              </a:ext>
            </a:extLst>
          </p:cNvPr>
          <p:cNvSpPr>
            <a:spLocks noChangeArrowheads="1"/>
          </p:cNvSpPr>
          <p:nvPr/>
        </p:nvSpPr>
        <p:spPr bwMode="auto">
          <a:xfrm>
            <a:off x="575733" y="2077036"/>
            <a:ext cx="1104053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t>
            </a:r>
            <a:r>
              <a:rPr kumimoji="0" lang="en-US" altLang="en-US" sz="2800" b="0" i="0" u="none" strike="noStrike" cap="none" normalizeH="0" baseline="0" dirty="0" err="1">
                <a:ln>
                  <a:noFill/>
                </a:ln>
                <a:solidFill>
                  <a:schemeClr val="tx1"/>
                </a:solidFill>
                <a:effectLst/>
                <a:latin typeface="Arial" panose="020B0604020202020204" pitchFamily="34" charset="0"/>
              </a:rPr>
              <a:t>Campsbourne</a:t>
            </a:r>
            <a:r>
              <a:rPr kumimoji="0" lang="en-US" altLang="en-US" sz="2800" b="0" i="0" u="none" strike="noStrike" cap="none" normalizeH="0" baseline="0" dirty="0">
                <a:ln>
                  <a:noFill/>
                </a:ln>
                <a:solidFill>
                  <a:schemeClr val="tx1"/>
                </a:solidFill>
                <a:effectLst/>
                <a:latin typeface="Arial" panose="020B0604020202020204" pitchFamily="34" charset="0"/>
              </a:rPr>
              <a:t>, we are moving away from parents emailing teachers directly. Instead, we kindly ask that any queries be directed to the school office or discussed with class teachers in person at drop-off or pick-up times.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If you choose to email the office with a query for a teacher, please note that teachers will aim to respond within 3–5 working days, either by phone, arbor mail or through a face-to-face conversation. </a:t>
            </a:r>
          </a:p>
        </p:txBody>
      </p:sp>
    </p:spTree>
    <p:extLst>
      <p:ext uri="{BB962C8B-B14F-4D97-AF65-F5344CB8AC3E}">
        <p14:creationId xmlns:p14="http://schemas.microsoft.com/office/powerpoint/2010/main" val="244384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0623E-7EE9-4F75-955D-2DAE7EB6B69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0804" y1="34314" x2="42735" y2="36364"/>
                        <a14:foregroundMark x1="32194" y1="25175" x2="35838" y2="29043"/>
                        <a14:foregroundMark x1="40342" y1="46154" x2="36752" y2="60839"/>
                        <a14:foregroundMark x1="42735" y1="36364" x2="41710" y2="40559"/>
                        <a14:foregroundMark x1="36752" y1="60839" x2="42735" y2="46154"/>
                        <a14:foregroundMark x1="45014" y1="40559" x2="45299" y2="25175"/>
                        <a14:foregroundMark x1="45299" y1="25175" x2="40171" y2="18881"/>
                        <a14:foregroundMark x1="40171" y1="18881" x2="36103" y2="22376"/>
                        <a14:foregroundMark x1="52137" y1="22378" x2="57835" y2="23077"/>
                        <a14:foregroundMark x1="57835" y1="23077" x2="63818" y2="28671"/>
                        <a14:foregroundMark x1="63818" y1="28671" x2="61823" y2="42657"/>
                        <a14:foregroundMark x1="56503" y1="47881" x2="56125" y2="48252"/>
                        <a14:foregroundMark x1="61823" y1="42657" x2="60149" y2="44301"/>
                        <a14:foregroundMark x1="56125" y1="48252" x2="55271" y2="61538"/>
                        <a14:foregroundMark x1="55271" y1="61538" x2="57830" y2="51487"/>
                        <a14:foregroundMark x1="61353" y1="47573" x2="63818" y2="45455"/>
                        <a14:foregroundMark x1="63818" y1="45455" x2="64957" y2="31469"/>
                        <a14:foregroundMark x1="64957" y1="31469" x2="61823" y2="16783"/>
                        <a14:foregroundMark x1="61823" y1="16783" x2="55840" y2="18182"/>
                        <a14:foregroundMark x1="55840" y1="18182" x2="54131" y2="24476"/>
                        <a14:foregroundMark x1="58120" y1="82517" x2="59259" y2="85315"/>
                        <a14:foregroundMark x1="38177" y1="82517" x2="39601" y2="86014"/>
                        <a14:foregroundMark x1="17664" y1="86014" x2="21368" y2="85315"/>
                        <a14:foregroundMark x1="79202" y1="65035" x2="79487" y2="51049"/>
                        <a14:foregroundMark x1="79487" y1="51049" x2="84615" y2="44755"/>
                        <a14:foregroundMark x1="84615" y1="44755" x2="86610" y2="30769"/>
                        <a14:foregroundMark x1="86610" y1="30769" x2="79487" y2="23077"/>
                        <a14:foregroundMark x1="79487" y1="23077" x2="75499" y2="26573"/>
                        <a14:foregroundMark x1="78632" y1="82517" x2="79487" y2="86713"/>
                        <a14:foregroundMark x1="41311" y1="43357" x2="40171" y2="48252"/>
                        <a14:backgroundMark x1="38177" y1="32168" x2="39601" y2="36364"/>
                        <a14:backgroundMark x1="40456" y1="40559" x2="40456" y2="42268"/>
                        <a14:backgroundMark x1="38462" y1="31469" x2="36467" y2="31469"/>
                        <a14:backgroundMark x1="59544" y1="42657" x2="56125" y2="46853"/>
                      </a14:backgroundRemoval>
                    </a14:imgEffect>
                  </a14:imgLayer>
                </a14:imgProps>
              </a:ext>
            </a:extLst>
          </a:blip>
          <a:stretch>
            <a:fillRect/>
          </a:stretch>
        </p:blipFill>
        <p:spPr>
          <a:xfrm>
            <a:off x="1648411" y="474019"/>
            <a:ext cx="8895177" cy="3623961"/>
          </a:xfrm>
          <a:prstGeom prst="rect">
            <a:avLst/>
          </a:prstGeom>
        </p:spPr>
      </p:pic>
      <p:sp>
        <p:nvSpPr>
          <p:cNvPr id="3" name="TextBox 2">
            <a:extLst>
              <a:ext uri="{FF2B5EF4-FFF2-40B4-BE49-F238E27FC236}">
                <a16:creationId xmlns:a16="http://schemas.microsoft.com/office/drawing/2014/main" id="{8FBF9344-E7D8-4D16-A560-38986EFDEE98}"/>
              </a:ext>
            </a:extLst>
          </p:cNvPr>
          <p:cNvSpPr txBox="1"/>
          <p:nvPr/>
        </p:nvSpPr>
        <p:spPr>
          <a:xfrm>
            <a:off x="3217333" y="4724400"/>
            <a:ext cx="6925734" cy="646331"/>
          </a:xfrm>
          <a:prstGeom prst="rect">
            <a:avLst/>
          </a:prstGeom>
          <a:noFill/>
        </p:spPr>
        <p:txBody>
          <a:bodyPr wrap="square" rtlCol="0">
            <a:spAutoFit/>
          </a:bodyPr>
          <a:lstStyle/>
          <a:p>
            <a:r>
              <a:rPr lang="en-GB" sz="3600" dirty="0"/>
              <a:t>Any questions? </a:t>
            </a:r>
            <a:r>
              <a:rPr lang="en-GB" sz="3600" dirty="0">
                <a:sym typeface="Wingdings" panose="05000000000000000000" pitchFamily="2" charset="2"/>
              </a:rPr>
              <a:t> </a:t>
            </a:r>
            <a:endParaRPr lang="en-GB" sz="3600" dirty="0"/>
          </a:p>
        </p:txBody>
      </p:sp>
    </p:spTree>
    <p:extLst>
      <p:ext uri="{BB962C8B-B14F-4D97-AF65-F5344CB8AC3E}">
        <p14:creationId xmlns:p14="http://schemas.microsoft.com/office/powerpoint/2010/main" val="270688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 Year 5</a:t>
            </a:r>
          </a:p>
        </p:txBody>
      </p:sp>
      <p:sp>
        <p:nvSpPr>
          <p:cNvPr id="3" name="Content Placeholder 2"/>
          <p:cNvSpPr>
            <a:spLocks noGrp="1"/>
          </p:cNvSpPr>
          <p:nvPr>
            <p:ph sz="half" idx="1"/>
          </p:nvPr>
        </p:nvSpPr>
        <p:spPr/>
        <p:txBody>
          <a:bodyPr/>
          <a:lstStyle/>
          <a:p>
            <a:pPr marL="0" indent="0">
              <a:buNone/>
            </a:pPr>
            <a:r>
              <a:rPr lang="en-GB" dirty="0"/>
              <a:t>5 Turner</a:t>
            </a:r>
          </a:p>
          <a:p>
            <a:pPr marL="0" indent="0">
              <a:buNone/>
            </a:pPr>
            <a:r>
              <a:rPr lang="en-GB" dirty="0"/>
              <a:t>Class Teacher: Miss Maloney (Lakisha)</a:t>
            </a:r>
          </a:p>
          <a:p>
            <a:pPr marL="0" indent="0">
              <a:buNone/>
            </a:pPr>
            <a:endParaRPr lang="en-GB" dirty="0"/>
          </a:p>
          <a:p>
            <a:pPr marL="0" indent="0">
              <a:buNone/>
            </a:pPr>
            <a:r>
              <a:rPr lang="en-GB" dirty="0"/>
              <a:t>Josh (AM)</a:t>
            </a:r>
          </a:p>
        </p:txBody>
      </p:sp>
      <p:sp>
        <p:nvSpPr>
          <p:cNvPr id="4" name="Content Placeholder 3"/>
          <p:cNvSpPr>
            <a:spLocks noGrp="1"/>
          </p:cNvSpPr>
          <p:nvPr>
            <p:ph sz="half" idx="2"/>
          </p:nvPr>
        </p:nvSpPr>
        <p:spPr>
          <a:xfrm>
            <a:off x="6172200" y="1864783"/>
            <a:ext cx="5181600" cy="4351338"/>
          </a:xfrm>
        </p:spPr>
        <p:txBody>
          <a:bodyPr/>
          <a:lstStyle/>
          <a:p>
            <a:pPr marL="0" indent="0">
              <a:buNone/>
            </a:pPr>
            <a:r>
              <a:rPr lang="en-GB" dirty="0"/>
              <a:t>5 Thompson</a:t>
            </a:r>
          </a:p>
          <a:p>
            <a:pPr marL="0" indent="0">
              <a:buNone/>
            </a:pPr>
            <a:r>
              <a:rPr lang="en-GB" dirty="0"/>
              <a:t>Mrs Knott (Elgiva)</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4498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3737"/>
            <a:ext cx="10515600" cy="1325563"/>
          </a:xfrm>
        </p:spPr>
        <p:txBody>
          <a:bodyPr>
            <a:normAutofit/>
          </a:bodyPr>
          <a:lstStyle/>
          <a:p>
            <a:r>
              <a:rPr lang="en-GB" sz="4000" dirty="0">
                <a:latin typeface="+mn-lt"/>
              </a:rPr>
              <a:t>What does my child need to bring to school?</a:t>
            </a:r>
          </a:p>
        </p:txBody>
      </p:sp>
      <p:sp>
        <p:nvSpPr>
          <p:cNvPr id="3" name="Content Placeholder 2"/>
          <p:cNvSpPr>
            <a:spLocks noGrp="1"/>
          </p:cNvSpPr>
          <p:nvPr>
            <p:ph idx="1"/>
          </p:nvPr>
        </p:nvSpPr>
        <p:spPr>
          <a:xfrm>
            <a:off x="533400" y="1659468"/>
            <a:ext cx="10820400" cy="4974796"/>
          </a:xfrm>
        </p:spPr>
        <p:txBody>
          <a:bodyPr>
            <a:normAutofit/>
          </a:bodyPr>
          <a:lstStyle/>
          <a:p>
            <a:pPr lvl="0"/>
            <a:r>
              <a:rPr lang="en-US" dirty="0"/>
              <a:t>Coat</a:t>
            </a:r>
            <a:endParaRPr lang="en-GB" dirty="0"/>
          </a:p>
          <a:p>
            <a:pPr lvl="0"/>
            <a:r>
              <a:rPr lang="en-US" dirty="0"/>
              <a:t>Bag with a book once they have been given one</a:t>
            </a:r>
          </a:p>
          <a:p>
            <a:pPr lvl="0"/>
            <a:r>
              <a:rPr lang="en-US" dirty="0"/>
              <a:t>Morning snack of fruit </a:t>
            </a:r>
            <a:r>
              <a:rPr lang="en-US" u="sng" dirty="0"/>
              <a:t>only</a:t>
            </a:r>
            <a:r>
              <a:rPr lang="en-US" dirty="0"/>
              <a:t> (several children have food allergies and this is in line with the new food policy)</a:t>
            </a:r>
            <a:endParaRPr lang="en-GB" dirty="0"/>
          </a:p>
          <a:p>
            <a:pPr lvl="0"/>
            <a:r>
              <a:rPr lang="en-GB" dirty="0"/>
              <a:t>PE Kit (including trainers): </a:t>
            </a:r>
          </a:p>
          <a:p>
            <a:pPr lvl="0"/>
            <a:r>
              <a:rPr lang="en-US" dirty="0"/>
              <a:t>Water bottle with their name on it</a:t>
            </a:r>
            <a:endParaRPr lang="en-GB" dirty="0"/>
          </a:p>
          <a:p>
            <a:pPr lvl="0"/>
            <a:r>
              <a:rPr lang="en-US" dirty="0"/>
              <a:t>Packed Lunch</a:t>
            </a:r>
          </a:p>
          <a:p>
            <a:pPr marL="0" lvl="0" indent="0">
              <a:buNone/>
            </a:pPr>
            <a:r>
              <a:rPr lang="en-US" dirty="0">
                <a:solidFill>
                  <a:srgbClr val="FF0000"/>
                </a:solidFill>
              </a:rPr>
              <a:t>NO PERSONAL ITEMS, </a:t>
            </a:r>
            <a:r>
              <a:rPr lang="en-US" u="sng" dirty="0">
                <a:solidFill>
                  <a:srgbClr val="FF0000"/>
                </a:solidFill>
              </a:rPr>
              <a:t>PLEASE.</a:t>
            </a:r>
            <a:endParaRPr lang="en-GB" u="sng" dirty="0">
              <a:solidFill>
                <a:srgbClr val="FF0000"/>
              </a:solidFill>
            </a:endParaRPr>
          </a:p>
        </p:txBody>
      </p:sp>
    </p:spTree>
    <p:extLst>
      <p:ext uri="{BB962C8B-B14F-4D97-AF65-F5344CB8AC3E}">
        <p14:creationId xmlns:p14="http://schemas.microsoft.com/office/powerpoint/2010/main" val="9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GB" dirty="0">
              <a:solidFill>
                <a:srgbClr val="FF0000"/>
              </a:solidFill>
              <a:latin typeface="Berlin Sans FB" panose="020E0602020502020306" pitchFamily="34" charset="0"/>
            </a:endParaRPr>
          </a:p>
          <a:p>
            <a:pPr algn="just"/>
            <a:r>
              <a:rPr lang="en-GB" dirty="0"/>
              <a:t>Across the school we teach literacy through our Talk for Writing program. </a:t>
            </a:r>
          </a:p>
          <a:p>
            <a:pPr algn="just"/>
            <a:r>
              <a:rPr lang="en-GB" dirty="0"/>
              <a:t>Enables children to imitate the key language they need for a particular topic orally before they try reading and analysing it. </a:t>
            </a:r>
          </a:p>
          <a:p>
            <a:pPr algn="just"/>
            <a:r>
              <a:rPr lang="en-GB" dirty="0"/>
              <a:t>Through fun activities that help them rehearse the tune of the language they need, followed by shared writing to show them how to craft their writing, children are helped to write in the same style.</a:t>
            </a:r>
          </a:p>
          <a:p>
            <a:r>
              <a:rPr lang="en-GB" dirty="0"/>
              <a:t>You can find out more information at </a:t>
            </a:r>
            <a:r>
              <a:rPr lang="en-GB" dirty="0">
                <a:hlinkClick r:id="rId2"/>
              </a:rPr>
              <a:t>www.talk4writing.com/about</a:t>
            </a:r>
            <a:endParaRPr lang="en-GB" dirty="0"/>
          </a:p>
          <a:p>
            <a:pPr algn="just"/>
            <a:endParaRPr lang="en-GB" dirty="0"/>
          </a:p>
          <a:p>
            <a:endParaRPr lang="en-GB" dirty="0"/>
          </a:p>
        </p:txBody>
      </p:sp>
      <p:pic>
        <p:nvPicPr>
          <p:cNvPr id="1026" name="Picture 2" descr="Training and Services | St. George's School, Batters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94" y="286834"/>
            <a:ext cx="7364518" cy="192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1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7935"/>
            <a:ext cx="10515600" cy="3999028"/>
          </a:xfrm>
        </p:spPr>
        <p:txBody>
          <a:bodyPr/>
          <a:lstStyle/>
          <a:p>
            <a:pPr marL="0" indent="0">
              <a:buNone/>
            </a:pPr>
            <a:endParaRPr lang="en-GB" dirty="0"/>
          </a:p>
          <a:p>
            <a:pPr marL="0" indent="0">
              <a:buNone/>
            </a:pPr>
            <a:r>
              <a:rPr lang="en-GB" dirty="0"/>
              <a:t>In years 3 to 6, we teach the White Rose maths program to the children. This approach to teaching maths ensures that children develop a deeper conceptual understanding over time through concrete and abstract learning opportunities whilst also having the opportunity to apply mathematical concepts to a wide range of problem solving and reasoning problems.</a:t>
            </a:r>
          </a:p>
          <a:p>
            <a:endParaRPr lang="en-GB" dirty="0"/>
          </a:p>
        </p:txBody>
      </p:sp>
      <p:pic>
        <p:nvPicPr>
          <p:cNvPr id="2052" name="Picture 4" descr="Charnwood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0000" l="10000" r="90000">
                        <a14:foregroundMark x1="48000" y1="9000" x2="49000" y2="81500"/>
                        <a14:foregroundMark x1="42750" y1="25000" x2="37500" y2="54500"/>
                        <a14:foregroundMark x1="37500" y1="54500" x2="48000" y2="81000"/>
                        <a14:foregroundMark x1="48000" y1="81000" x2="61250" y2="74500"/>
                        <a14:foregroundMark x1="61250" y1="74500" x2="64500" y2="44500"/>
                        <a14:foregroundMark x1="64500" y1="44500" x2="58750" y2="18500"/>
                        <a14:foregroundMark x1="58750" y1="18500" x2="41500" y2="14000"/>
                        <a14:foregroundMark x1="41500" y1="14000" x2="31500" y2="33000"/>
                        <a14:foregroundMark x1="31500" y1="33000" x2="30000" y2="58500"/>
                        <a14:foregroundMark x1="30000" y1="58500" x2="37750" y2="78500"/>
                        <a14:foregroundMark x1="37750" y1="78500" x2="51500" y2="89500"/>
                        <a14:foregroundMark x1="51500" y1="89500" x2="64250" y2="72500"/>
                        <a14:foregroundMark x1="64250" y1="72500" x2="67250" y2="43500"/>
                        <a14:foregroundMark x1="67250" y1="43500" x2="56250" y2="14500"/>
                        <a14:foregroundMark x1="56250" y1="14500" x2="41750" y2="14000"/>
                        <a14:foregroundMark x1="41750" y1="14000" x2="36500" y2="21500"/>
                        <a14:foregroundMark x1="50000" y1="23000" x2="59750" y2="32000"/>
                        <a14:foregroundMark x1="41000" y1="49000" x2="41000" y2="55500"/>
                      </a14:backgroundRemoval>
                    </a14:imgEffect>
                  </a14:imgLayer>
                </a14:imgProps>
              </a:ext>
              <a:ext uri="{28A0092B-C50C-407E-A947-70E740481C1C}">
                <a14:useLocalDpi xmlns:a14="http://schemas.microsoft.com/office/drawing/2010/main" val="0"/>
              </a:ext>
            </a:extLst>
          </a:blip>
          <a:srcRect/>
          <a:stretch>
            <a:fillRect/>
          </a:stretch>
        </p:blipFill>
        <p:spPr bwMode="auto">
          <a:xfrm>
            <a:off x="0" y="272935"/>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0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9745"/>
            <a:ext cx="10515600" cy="4057218"/>
          </a:xfrm>
        </p:spPr>
        <p:txBody>
          <a:bodyPr>
            <a:normAutofit lnSpcReduction="10000"/>
          </a:bodyPr>
          <a:lstStyle/>
          <a:p>
            <a:pPr marL="0" indent="0">
              <a:buNone/>
            </a:pPr>
            <a:r>
              <a:rPr lang="en-GB" dirty="0"/>
              <a:t>Sounds-Write is a quality first phonics programme and is how we teach reading, spelling and writing.</a:t>
            </a:r>
          </a:p>
          <a:p>
            <a:pPr marL="0" indent="0">
              <a:buNone/>
            </a:pPr>
            <a:r>
              <a:rPr lang="en-GB" dirty="0"/>
              <a:t>Children receive daily Sounds-Write lessons. </a:t>
            </a:r>
          </a:p>
          <a:p>
            <a:pPr marL="0" indent="0">
              <a:buNone/>
            </a:pPr>
            <a:r>
              <a:rPr lang="en-GB" dirty="0"/>
              <a:t>Ideally it will be introduced in YR, taught in KS1 and fine-tuned throughout the rest of Key Stage 2. </a:t>
            </a:r>
          </a:p>
          <a:p>
            <a:pPr marL="0" indent="0">
              <a:buNone/>
            </a:pPr>
            <a:r>
              <a:rPr lang="en-GB" dirty="0"/>
              <a:t>In Reception and Year 1 these focus very much on reading and spelling.</a:t>
            </a:r>
          </a:p>
          <a:p>
            <a:pPr marL="0" indent="0">
              <a:buNone/>
            </a:pPr>
            <a:r>
              <a:rPr lang="en-GB" dirty="0"/>
              <a:t>In Year 2 to Year 6 the lessons focus on spelling. </a:t>
            </a:r>
          </a:p>
          <a:p>
            <a:pPr marL="0" indent="0">
              <a:buNone/>
            </a:pPr>
            <a:r>
              <a:rPr lang="en-GB" dirty="0"/>
              <a:t>In addition, it also serves very successfully as an intervention or catch-up programme.</a:t>
            </a:r>
          </a:p>
        </p:txBody>
      </p:sp>
      <p:pic>
        <p:nvPicPr>
          <p:cNvPr id="3074" name="Picture 2" descr="Home | Sounds Write Sounds Write - first rate phonics | An exciting, new  approach to the teaching of reading, spelling and writing An exciting, new  approach to the teaching of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64" y="467157"/>
            <a:ext cx="19050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3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Destination Reader</a:t>
            </a:r>
          </a:p>
        </p:txBody>
      </p:sp>
      <p:sp>
        <p:nvSpPr>
          <p:cNvPr id="3" name="Content Placeholder 2"/>
          <p:cNvSpPr>
            <a:spLocks noGrp="1"/>
          </p:cNvSpPr>
          <p:nvPr>
            <p:ph idx="1"/>
          </p:nvPr>
        </p:nvSpPr>
        <p:spPr/>
        <p:txBody>
          <a:bodyPr>
            <a:normAutofit fontScale="92500" lnSpcReduction="20000"/>
          </a:bodyPr>
          <a:lstStyle/>
          <a:p>
            <a:pPr marL="0" indent="0">
              <a:buNone/>
            </a:pPr>
            <a:r>
              <a:rPr lang="en-GB" sz="3600" dirty="0">
                <a:solidFill>
                  <a:srgbClr val="FF0000"/>
                </a:solidFill>
              </a:rPr>
              <a:t>Destination Reader is our KS2 program to teach reading.</a:t>
            </a:r>
          </a:p>
          <a:p>
            <a:pPr marL="0" indent="0">
              <a:buNone/>
            </a:pPr>
            <a:r>
              <a:rPr lang="en-GB" sz="3600" dirty="0">
                <a:solidFill>
                  <a:srgbClr val="FF0000"/>
                </a:solidFill>
              </a:rPr>
              <a:t> </a:t>
            </a:r>
          </a:p>
          <a:p>
            <a:pPr marL="0" indent="0">
              <a:buNone/>
            </a:pPr>
            <a:r>
              <a:rPr lang="en-GB" dirty="0"/>
              <a:t>Takes place Monday to Thursday.</a:t>
            </a:r>
          </a:p>
          <a:p>
            <a:pPr marL="0" indent="0">
              <a:buNone/>
            </a:pPr>
            <a:r>
              <a:rPr lang="en-GB" dirty="0"/>
              <a:t>All staff are trained to deliver the lesson in the same way to ensure consistency.</a:t>
            </a:r>
          </a:p>
          <a:p>
            <a:pPr marL="0" indent="0">
              <a:buNone/>
            </a:pPr>
            <a:r>
              <a:rPr lang="en-GB" dirty="0"/>
              <a:t>Destination Reader focuses on various strategies that help children to become more fluent in their reading, and helps develop a love of reading.</a:t>
            </a:r>
          </a:p>
          <a:p>
            <a:pPr marL="0" indent="0">
              <a:buNone/>
            </a:pPr>
            <a:r>
              <a:rPr lang="en-GB" dirty="0"/>
              <a:t>There is lots of reinforcement of key words because children are reading them everyday. </a:t>
            </a:r>
          </a:p>
          <a:p>
            <a:pPr marL="0" indent="0">
              <a:buNone/>
            </a:pPr>
            <a:r>
              <a:rPr lang="en-GB" dirty="0"/>
              <a:t>The books are enjoyable stories which encourage children to read for pleasure.</a:t>
            </a:r>
          </a:p>
          <a:p>
            <a:pPr marL="0" indent="0">
              <a:buNone/>
            </a:pPr>
            <a:endParaRPr lang="en-GB" dirty="0"/>
          </a:p>
        </p:txBody>
      </p:sp>
    </p:spTree>
    <p:extLst>
      <p:ext uri="{BB962C8B-B14F-4D97-AF65-F5344CB8AC3E}">
        <p14:creationId xmlns:p14="http://schemas.microsoft.com/office/powerpoint/2010/main" val="219110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881" y="580211"/>
            <a:ext cx="9728555" cy="923330"/>
          </a:xfrm>
          <a:prstGeom prst="rect">
            <a:avLst/>
          </a:prstGeom>
          <a:noFill/>
        </p:spPr>
        <p:txBody>
          <a:bodyPr wrap="square" rtlCol="0">
            <a:spAutoFit/>
          </a:bodyPr>
          <a:lstStyle/>
          <a:p>
            <a:pPr algn="ctr"/>
            <a:r>
              <a:rPr lang="en-GB" sz="5400" dirty="0"/>
              <a:t>Destination Reader</a:t>
            </a:r>
          </a:p>
        </p:txBody>
      </p:sp>
      <p:graphicFrame>
        <p:nvGraphicFramePr>
          <p:cNvPr id="3" name="Table 2"/>
          <p:cNvGraphicFramePr>
            <a:graphicFrameLocks noGrp="1"/>
          </p:cNvGraphicFramePr>
          <p:nvPr>
            <p:extLst>
              <p:ext uri="{D42A27DB-BD31-4B8C-83A1-F6EECF244321}">
                <p14:modId xmlns:p14="http://schemas.microsoft.com/office/powerpoint/2010/main" val="3193459361"/>
              </p:ext>
            </p:extLst>
          </p:nvPr>
        </p:nvGraphicFramePr>
        <p:xfrm>
          <a:off x="1267881" y="2246039"/>
          <a:ext cx="6710784" cy="3329907"/>
        </p:xfrm>
        <a:graphic>
          <a:graphicData uri="http://schemas.openxmlformats.org/drawingml/2006/table">
            <a:tbl>
              <a:tblPr firstRow="1" bandRow="1">
                <a:tableStyleId>{5C22544A-7EE6-4342-B048-85BDC9FD1C3A}</a:tableStyleId>
              </a:tblPr>
              <a:tblGrid>
                <a:gridCol w="1342157">
                  <a:extLst>
                    <a:ext uri="{9D8B030D-6E8A-4147-A177-3AD203B41FA5}">
                      <a16:colId xmlns:a16="http://schemas.microsoft.com/office/drawing/2014/main" val="2284342161"/>
                    </a:ext>
                  </a:extLst>
                </a:gridCol>
                <a:gridCol w="5368627">
                  <a:extLst>
                    <a:ext uri="{9D8B030D-6E8A-4147-A177-3AD203B41FA5}">
                      <a16:colId xmlns:a16="http://schemas.microsoft.com/office/drawing/2014/main" val="926920165"/>
                    </a:ext>
                  </a:extLst>
                </a:gridCol>
              </a:tblGrid>
              <a:tr h="451722">
                <a:tc>
                  <a:txBody>
                    <a:bodyPr/>
                    <a:lstStyle/>
                    <a:p>
                      <a:r>
                        <a:rPr lang="en-GB" b="0" dirty="0">
                          <a:solidFill>
                            <a:schemeClr val="tx1"/>
                          </a:solidFill>
                          <a:latin typeface="+mn-lt"/>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b="0" dirty="0">
                          <a:solidFill>
                            <a:schemeClr val="tx1"/>
                          </a:solidFill>
                          <a:latin typeface="+mn-lt"/>
                        </a:rPr>
                        <a:t>Whole class look at a book together,</a:t>
                      </a:r>
                      <a:r>
                        <a:rPr lang="en-GB" b="0" baseline="0" dirty="0">
                          <a:solidFill>
                            <a:schemeClr val="tx1"/>
                          </a:solidFill>
                          <a:latin typeface="+mn-lt"/>
                        </a:rPr>
                        <a:t> there is lots of teacher modelling and group discussions in order to show the children how to use the focus strategy.</a:t>
                      </a:r>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527606"/>
                  </a:ext>
                </a:extLst>
              </a:tr>
              <a:tr h="860904">
                <a:tc>
                  <a:txBody>
                    <a:bodyPr/>
                    <a:lstStyle/>
                    <a:p>
                      <a:r>
                        <a:rPr lang="en-GB" b="0" dirty="0">
                          <a:solidFill>
                            <a:schemeClr val="tx1"/>
                          </a:solidFill>
                          <a:latin typeface="+mn-lt"/>
                        </a:rPr>
                        <a:t>Tuesday</a:t>
                      </a:r>
                    </a:p>
                    <a:p>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2395256340"/>
                  </a:ext>
                </a:extLst>
              </a:tr>
              <a:tr h="903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mn-lt"/>
                        </a:rPr>
                        <a:t>Wednesday</a:t>
                      </a:r>
                    </a:p>
                    <a:p>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mn-lt"/>
                        </a:rPr>
                        <a:t>Children read their own book from the library independently.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131075"/>
                  </a:ext>
                </a:extLst>
              </a:tr>
              <a:tr h="1113836">
                <a:tc>
                  <a:txBody>
                    <a:bodyPr/>
                    <a:lstStyle/>
                    <a:p>
                      <a:r>
                        <a:rPr lang="en-GB" b="0" dirty="0">
                          <a:solidFill>
                            <a:schemeClr val="tx1"/>
                          </a:solidFill>
                          <a:latin typeface="+mn-lt"/>
                        </a:rPr>
                        <a:t>Thursday</a:t>
                      </a:r>
                    </a:p>
                    <a:p>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mn-lt"/>
                        </a:rPr>
                        <a:t>Big Picture lesson. The children will use all of the skills they have learnt throughout the week to answer questions using a PEE (point,</a:t>
                      </a:r>
                      <a:r>
                        <a:rPr lang="en-GB" b="0" baseline="0" dirty="0">
                          <a:solidFill>
                            <a:schemeClr val="tx1"/>
                          </a:solidFill>
                          <a:latin typeface="+mn-lt"/>
                        </a:rPr>
                        <a:t> evidence, explain) format.</a:t>
                      </a:r>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66663"/>
                  </a:ext>
                </a:extLst>
              </a:tr>
            </a:tbl>
          </a:graphicData>
        </a:graphic>
      </p:graphicFrame>
      <p:sp>
        <p:nvSpPr>
          <p:cNvPr id="4" name="TextBox 3"/>
          <p:cNvSpPr txBox="1"/>
          <p:nvPr/>
        </p:nvSpPr>
        <p:spPr>
          <a:xfrm>
            <a:off x="8565501" y="2387499"/>
            <a:ext cx="2823209" cy="3046988"/>
          </a:xfrm>
          <a:prstGeom prst="rect">
            <a:avLst/>
          </a:prstGeom>
          <a:noFill/>
        </p:spPr>
        <p:txBody>
          <a:bodyPr wrap="none" rtlCol="0">
            <a:spAutoFit/>
          </a:bodyPr>
          <a:lstStyle/>
          <a:p>
            <a:r>
              <a:rPr lang="en-GB" sz="2400" b="1" u="sng" dirty="0"/>
              <a:t>Strategies </a:t>
            </a:r>
          </a:p>
          <a:p>
            <a:r>
              <a:rPr lang="en-GB" sz="2400" dirty="0"/>
              <a:t>Clarifying </a:t>
            </a:r>
          </a:p>
          <a:p>
            <a:r>
              <a:rPr lang="en-GB" sz="2400" dirty="0"/>
              <a:t>Summarising</a:t>
            </a:r>
          </a:p>
          <a:p>
            <a:r>
              <a:rPr lang="en-GB" sz="2400" dirty="0"/>
              <a:t>Inferring</a:t>
            </a:r>
          </a:p>
          <a:p>
            <a:r>
              <a:rPr lang="en-GB" sz="2400" dirty="0"/>
              <a:t>Making Connections </a:t>
            </a:r>
          </a:p>
          <a:p>
            <a:r>
              <a:rPr lang="en-GB" sz="2400" dirty="0"/>
              <a:t>Predictions</a:t>
            </a:r>
          </a:p>
          <a:p>
            <a:r>
              <a:rPr lang="en-GB" sz="2400" dirty="0"/>
              <a:t>Asking questions</a:t>
            </a:r>
          </a:p>
          <a:p>
            <a:r>
              <a:rPr lang="en-GB" sz="2400" dirty="0"/>
              <a:t>Evaluating</a:t>
            </a:r>
          </a:p>
        </p:txBody>
      </p:sp>
    </p:spTree>
    <p:extLst>
      <p:ext uri="{BB962C8B-B14F-4D97-AF65-F5344CB8AC3E}">
        <p14:creationId xmlns:p14="http://schemas.microsoft.com/office/powerpoint/2010/main" val="326955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921" y="625931"/>
            <a:ext cx="9728555" cy="923330"/>
          </a:xfrm>
          <a:prstGeom prst="rect">
            <a:avLst/>
          </a:prstGeom>
          <a:noFill/>
        </p:spPr>
        <p:txBody>
          <a:bodyPr wrap="square" rtlCol="0">
            <a:spAutoFit/>
          </a:bodyPr>
          <a:lstStyle/>
          <a:p>
            <a:pPr algn="ctr"/>
            <a:r>
              <a:rPr lang="en-GB" sz="5400" dirty="0"/>
              <a:t>Accelerated Reader</a:t>
            </a:r>
          </a:p>
        </p:txBody>
      </p:sp>
      <p:sp>
        <p:nvSpPr>
          <p:cNvPr id="5" name="TextBox 4"/>
          <p:cNvSpPr txBox="1"/>
          <p:nvPr/>
        </p:nvSpPr>
        <p:spPr>
          <a:xfrm>
            <a:off x="704087" y="1841242"/>
            <a:ext cx="10847211" cy="4031873"/>
          </a:xfrm>
          <a:prstGeom prst="rect">
            <a:avLst/>
          </a:prstGeom>
          <a:noFill/>
        </p:spPr>
        <p:txBody>
          <a:bodyPr wrap="square" rtlCol="0">
            <a:spAutoFit/>
          </a:bodyPr>
          <a:lstStyle/>
          <a:p>
            <a:r>
              <a:rPr lang="en-GB" sz="2800" dirty="0">
                <a:solidFill>
                  <a:srgbClr val="FF0000"/>
                </a:solidFill>
              </a:rPr>
              <a:t>Accelerated reader is used in KS2 to promote reading at home and within school</a:t>
            </a:r>
          </a:p>
          <a:p>
            <a:endParaRPr lang="en-GB" sz="2000" dirty="0"/>
          </a:p>
          <a:p>
            <a:pPr marL="342900" indent="-342900">
              <a:buFont typeface="Arial" panose="020B0604020202020204" pitchFamily="34" charset="0"/>
              <a:buChar char="•"/>
            </a:pPr>
            <a:r>
              <a:rPr lang="en-GB" sz="2000" dirty="0"/>
              <a:t>MOST books within school have a code on them</a:t>
            </a:r>
          </a:p>
          <a:p>
            <a:pPr marL="342900" indent="-342900">
              <a:buFont typeface="Arial" panose="020B0604020202020204" pitchFamily="34" charset="0"/>
              <a:buChar char="•"/>
            </a:pPr>
            <a:r>
              <a:rPr lang="en-GB" sz="2000" dirty="0"/>
              <a:t>Children can use this code to complete a quiz on Accelerated Reader </a:t>
            </a:r>
            <a:r>
              <a:rPr lang="en-GB" sz="2000" dirty="0">
                <a:hlinkClick r:id="rId2"/>
              </a:rPr>
              <a:t>https://ukhosted34.renlearn.co.uk/2243369/</a:t>
            </a:r>
            <a:endParaRPr lang="en-GB" sz="2000" dirty="0"/>
          </a:p>
          <a:p>
            <a:pPr marL="342900" indent="-342900">
              <a:buFont typeface="Arial" panose="020B0604020202020204" pitchFamily="34" charset="0"/>
              <a:buChar char="•"/>
            </a:pPr>
            <a:r>
              <a:rPr lang="en-GB" sz="2000" dirty="0"/>
              <a:t>Please note: Not all books are on the Accelerated reader system, so your child can not be tested on all books they read.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Children will have the opportunity to complete Accelerated reader quizzes using a class tablet.</a:t>
            </a:r>
          </a:p>
          <a:p>
            <a:pPr marL="342900" indent="-342900">
              <a:buFont typeface="Arial" panose="020B0604020202020204" pitchFamily="34" charset="0"/>
              <a:buChar char="•"/>
            </a:pPr>
            <a:endParaRPr lang="en-GB" sz="2000" dirty="0"/>
          </a:p>
          <a:p>
            <a:r>
              <a:rPr lang="en-GB" sz="2000" dirty="0"/>
              <a:t>Please ask your child to let us know if they have forgotten their log in details.</a:t>
            </a:r>
          </a:p>
        </p:txBody>
      </p:sp>
    </p:spTree>
    <p:extLst>
      <p:ext uri="{BB962C8B-B14F-4D97-AF65-F5344CB8AC3E}">
        <p14:creationId xmlns:p14="http://schemas.microsoft.com/office/powerpoint/2010/main" val="334062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1180</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Berlin Sans FB</vt:lpstr>
      <vt:lpstr>Berlin Sans FB Demi</vt:lpstr>
      <vt:lpstr>Calibri</vt:lpstr>
      <vt:lpstr>Calibri Light</vt:lpstr>
      <vt:lpstr>Wingdings</vt:lpstr>
      <vt:lpstr>Office Theme</vt:lpstr>
      <vt:lpstr>Welcome to Year 5 Meet the Teacher </vt:lpstr>
      <vt:lpstr>Staff in Year 5</vt:lpstr>
      <vt:lpstr>What does my child need to bring to school?</vt:lpstr>
      <vt:lpstr>PowerPoint Presentation</vt:lpstr>
      <vt:lpstr>PowerPoint Presentation</vt:lpstr>
      <vt:lpstr>PowerPoint Presentation</vt:lpstr>
      <vt:lpstr>Destination Reader</vt:lpstr>
      <vt:lpstr>PowerPoint Presentation</vt:lpstr>
      <vt:lpstr>PowerPoint Presentation</vt:lpstr>
      <vt:lpstr>Assessment (Years 3 to 6)</vt:lpstr>
      <vt:lpstr>Educational Visits / Trips and Performances</vt:lpstr>
      <vt:lpstr>Forest School</vt:lpstr>
      <vt:lpstr>PowerPoint Presentation</vt:lpstr>
      <vt:lpstr>School Uniform</vt:lpstr>
      <vt:lpstr>PowerPoint Presentation</vt:lpstr>
      <vt:lpstr>Pick Up</vt:lpstr>
      <vt:lpstr>Communicating with the teachers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Jonathan Smith</dc:creator>
  <cp:lastModifiedBy> Maloney</cp:lastModifiedBy>
  <cp:revision>64</cp:revision>
  <cp:lastPrinted>2022-09-14T07:11:46Z</cp:lastPrinted>
  <dcterms:created xsi:type="dcterms:W3CDTF">2020-09-07T10:40:20Z</dcterms:created>
  <dcterms:modified xsi:type="dcterms:W3CDTF">2025-09-18T06:59:35Z</dcterms:modified>
</cp:coreProperties>
</file>