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89" r:id="rId4"/>
    <p:sldId id="281" r:id="rId5"/>
    <p:sldId id="283" r:id="rId6"/>
    <p:sldId id="259" r:id="rId7"/>
    <p:sldId id="282" r:id="rId8"/>
    <p:sldId id="266" r:id="rId9"/>
    <p:sldId id="271" r:id="rId10"/>
    <p:sldId id="269" r:id="rId11"/>
    <p:sldId id="267" r:id="rId12"/>
    <p:sldId id="276" r:id="rId13"/>
    <p:sldId id="284" r:id="rId14"/>
    <p:sldId id="285" r:id="rId15"/>
    <p:sldId id="288" r:id="rId16"/>
    <p:sldId id="287" r:id="rId17"/>
    <p:sldId id="279" r:id="rId18"/>
    <p:sldId id="273" r:id="rId19"/>
    <p:sldId id="274" r:id="rId20"/>
    <p:sldId id="268" r:id="rId21"/>
    <p:sldId id="286" r:id="rId2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2" autoAdjust="0"/>
    <p:restoredTop sz="94660"/>
  </p:normalViewPr>
  <p:slideViewPr>
    <p:cSldViewPr snapToGrid="0">
      <p:cViewPr varScale="1">
        <p:scale>
          <a:sx n="113" d="100"/>
          <a:sy n="113" d="100"/>
        </p:scale>
        <p:origin x="22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3E1B3F2-A6CF-4D57-B10A-D4867B1CF6B6}" type="datetimeFigureOut">
              <a:rPr lang="en-GB" smtClean="0"/>
              <a:t>18/09/2025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FCCA95-93C6-4DDA-AAB8-82B913814218}" type="slidenum">
              <a:rPr lang="en-GB" smtClean="0"/>
              <a:t>‹#›</a:t>
            </a:fld>
            <a:endParaRPr lang="en-GB"/>
          </a:p>
        </p:txBody>
      </p:sp>
    </p:spTree>
    <p:extLst>
      <p:ext uri="{BB962C8B-B14F-4D97-AF65-F5344CB8AC3E}">
        <p14:creationId xmlns:p14="http://schemas.microsoft.com/office/powerpoint/2010/main" val="1486504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E1B3F2-A6CF-4D57-B10A-D4867B1CF6B6}" type="datetimeFigureOut">
              <a:rPr lang="en-GB" smtClean="0"/>
              <a:t>18/09/2025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FCCA95-93C6-4DDA-AAB8-82B913814218}" type="slidenum">
              <a:rPr lang="en-GB" smtClean="0"/>
              <a:t>‹#›</a:t>
            </a:fld>
            <a:endParaRPr lang="en-GB"/>
          </a:p>
        </p:txBody>
      </p:sp>
    </p:spTree>
    <p:extLst>
      <p:ext uri="{BB962C8B-B14F-4D97-AF65-F5344CB8AC3E}">
        <p14:creationId xmlns:p14="http://schemas.microsoft.com/office/powerpoint/2010/main" val="587906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E1B3F2-A6CF-4D57-B10A-D4867B1CF6B6}" type="datetimeFigureOut">
              <a:rPr lang="en-GB" smtClean="0"/>
              <a:t>18/09/2025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FCCA95-93C6-4DDA-AAB8-82B913814218}" type="slidenum">
              <a:rPr lang="en-GB" smtClean="0"/>
              <a:t>‹#›</a:t>
            </a:fld>
            <a:endParaRPr lang="en-GB"/>
          </a:p>
        </p:txBody>
      </p:sp>
    </p:spTree>
    <p:extLst>
      <p:ext uri="{BB962C8B-B14F-4D97-AF65-F5344CB8AC3E}">
        <p14:creationId xmlns:p14="http://schemas.microsoft.com/office/powerpoint/2010/main" val="364064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E1B3F2-A6CF-4D57-B10A-D4867B1CF6B6}" type="datetimeFigureOut">
              <a:rPr lang="en-GB" smtClean="0"/>
              <a:t>18/09/2025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FCCA95-93C6-4DDA-AAB8-82B913814218}" type="slidenum">
              <a:rPr lang="en-GB" smtClean="0"/>
              <a:t>‹#›</a:t>
            </a:fld>
            <a:endParaRPr lang="en-GB"/>
          </a:p>
        </p:txBody>
      </p:sp>
    </p:spTree>
    <p:extLst>
      <p:ext uri="{BB962C8B-B14F-4D97-AF65-F5344CB8AC3E}">
        <p14:creationId xmlns:p14="http://schemas.microsoft.com/office/powerpoint/2010/main" val="4120564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3E1B3F2-A6CF-4D57-B10A-D4867B1CF6B6}" type="datetimeFigureOut">
              <a:rPr lang="en-GB" smtClean="0"/>
              <a:t>18/09/2025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FCCA95-93C6-4DDA-AAB8-82B913814218}" type="slidenum">
              <a:rPr lang="en-GB" smtClean="0"/>
              <a:t>‹#›</a:t>
            </a:fld>
            <a:endParaRPr lang="en-GB"/>
          </a:p>
        </p:txBody>
      </p:sp>
    </p:spTree>
    <p:extLst>
      <p:ext uri="{BB962C8B-B14F-4D97-AF65-F5344CB8AC3E}">
        <p14:creationId xmlns:p14="http://schemas.microsoft.com/office/powerpoint/2010/main" val="370203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3E1B3F2-A6CF-4D57-B10A-D4867B1CF6B6}" type="datetimeFigureOut">
              <a:rPr lang="en-GB" smtClean="0"/>
              <a:t>18/09/2025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FCCA95-93C6-4DDA-AAB8-82B913814218}" type="slidenum">
              <a:rPr lang="en-GB" smtClean="0"/>
              <a:t>‹#›</a:t>
            </a:fld>
            <a:endParaRPr lang="en-GB"/>
          </a:p>
        </p:txBody>
      </p:sp>
    </p:spTree>
    <p:extLst>
      <p:ext uri="{BB962C8B-B14F-4D97-AF65-F5344CB8AC3E}">
        <p14:creationId xmlns:p14="http://schemas.microsoft.com/office/powerpoint/2010/main" val="2183808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3E1B3F2-A6CF-4D57-B10A-D4867B1CF6B6}" type="datetimeFigureOut">
              <a:rPr lang="en-GB" smtClean="0"/>
              <a:t>18/09/2025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8FCCA95-93C6-4DDA-AAB8-82B913814218}" type="slidenum">
              <a:rPr lang="en-GB" smtClean="0"/>
              <a:t>‹#›</a:t>
            </a:fld>
            <a:endParaRPr lang="en-GB"/>
          </a:p>
        </p:txBody>
      </p:sp>
    </p:spTree>
    <p:extLst>
      <p:ext uri="{BB962C8B-B14F-4D97-AF65-F5344CB8AC3E}">
        <p14:creationId xmlns:p14="http://schemas.microsoft.com/office/powerpoint/2010/main" val="3819268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3E1B3F2-A6CF-4D57-B10A-D4867B1CF6B6}" type="datetimeFigureOut">
              <a:rPr lang="en-GB" smtClean="0"/>
              <a:t>18/09/2025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8FCCA95-93C6-4DDA-AAB8-82B913814218}" type="slidenum">
              <a:rPr lang="en-GB" smtClean="0"/>
              <a:t>‹#›</a:t>
            </a:fld>
            <a:endParaRPr lang="en-GB"/>
          </a:p>
        </p:txBody>
      </p:sp>
    </p:spTree>
    <p:extLst>
      <p:ext uri="{BB962C8B-B14F-4D97-AF65-F5344CB8AC3E}">
        <p14:creationId xmlns:p14="http://schemas.microsoft.com/office/powerpoint/2010/main" val="1078077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E1B3F2-A6CF-4D57-B10A-D4867B1CF6B6}" type="datetimeFigureOut">
              <a:rPr lang="en-GB" smtClean="0"/>
              <a:t>18/09/2025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8FCCA95-93C6-4DDA-AAB8-82B913814218}" type="slidenum">
              <a:rPr lang="en-GB" smtClean="0"/>
              <a:t>‹#›</a:t>
            </a:fld>
            <a:endParaRPr lang="en-GB"/>
          </a:p>
        </p:txBody>
      </p:sp>
    </p:spTree>
    <p:extLst>
      <p:ext uri="{BB962C8B-B14F-4D97-AF65-F5344CB8AC3E}">
        <p14:creationId xmlns:p14="http://schemas.microsoft.com/office/powerpoint/2010/main" val="4151964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E1B3F2-A6CF-4D57-B10A-D4867B1CF6B6}" type="datetimeFigureOut">
              <a:rPr lang="en-GB" smtClean="0"/>
              <a:t>18/09/2025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FCCA95-93C6-4DDA-AAB8-82B913814218}" type="slidenum">
              <a:rPr lang="en-GB" smtClean="0"/>
              <a:t>‹#›</a:t>
            </a:fld>
            <a:endParaRPr lang="en-GB"/>
          </a:p>
        </p:txBody>
      </p:sp>
    </p:spTree>
    <p:extLst>
      <p:ext uri="{BB962C8B-B14F-4D97-AF65-F5344CB8AC3E}">
        <p14:creationId xmlns:p14="http://schemas.microsoft.com/office/powerpoint/2010/main" val="1995967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E1B3F2-A6CF-4D57-B10A-D4867B1CF6B6}" type="datetimeFigureOut">
              <a:rPr lang="en-GB" smtClean="0"/>
              <a:t>18/09/2025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FCCA95-93C6-4DDA-AAB8-82B913814218}" type="slidenum">
              <a:rPr lang="en-GB" smtClean="0"/>
              <a:t>‹#›</a:t>
            </a:fld>
            <a:endParaRPr lang="en-GB"/>
          </a:p>
        </p:txBody>
      </p:sp>
    </p:spTree>
    <p:extLst>
      <p:ext uri="{BB962C8B-B14F-4D97-AF65-F5344CB8AC3E}">
        <p14:creationId xmlns:p14="http://schemas.microsoft.com/office/powerpoint/2010/main" val="2730266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E1B3F2-A6CF-4D57-B10A-D4867B1CF6B6}" type="datetimeFigureOut">
              <a:rPr lang="en-GB" smtClean="0"/>
              <a:t>18/09/2025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FCCA95-93C6-4DDA-AAB8-82B913814218}" type="slidenum">
              <a:rPr lang="en-GB" smtClean="0"/>
              <a:t>‹#›</a:t>
            </a:fld>
            <a:endParaRPr lang="en-GB"/>
          </a:p>
        </p:txBody>
      </p:sp>
    </p:spTree>
    <p:extLst>
      <p:ext uri="{BB962C8B-B14F-4D97-AF65-F5344CB8AC3E}">
        <p14:creationId xmlns:p14="http://schemas.microsoft.com/office/powerpoint/2010/main" val="3567739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admin@campsbourne.haringey.sch.uk" TargetMode="External"/><Relationship Id="rId2" Type="http://schemas.openxmlformats.org/officeDocument/2006/relationships/hyperlink" Target="mailto:lmaloney7.309@lgflmail.org"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367" y="4774194"/>
            <a:ext cx="5454967" cy="1165012"/>
          </a:xfrm>
        </p:spPr>
        <p:txBody>
          <a:bodyPr>
            <a:normAutofit fontScale="90000"/>
          </a:bodyPr>
          <a:lstStyle/>
          <a:p>
            <a:br>
              <a:rPr lang="en-GB" dirty="0"/>
            </a:br>
            <a:br>
              <a:rPr lang="en-GB" dirty="0"/>
            </a:br>
            <a:r>
              <a:rPr lang="en-GB" dirty="0"/>
              <a:t>Welcome to Year 6</a:t>
            </a:r>
            <a:br>
              <a:rPr lang="en-GB" dirty="0"/>
            </a:br>
            <a:r>
              <a:rPr lang="en-GB" dirty="0"/>
              <a:t>Meet the Teacher </a:t>
            </a:r>
            <a:br>
              <a:rPr lang="en-GB" dirty="0"/>
            </a:br>
            <a:br>
              <a:rPr lang="en-GB" dirty="0"/>
            </a:b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7699" y="593136"/>
            <a:ext cx="1780434" cy="1758454"/>
          </a:xfrm>
          <a:prstGeom prst="rect">
            <a:avLst/>
          </a:prstGeom>
        </p:spPr>
      </p:pic>
      <p:pic>
        <p:nvPicPr>
          <p:cNvPr id="5122" name="Picture 2" descr="Campsbourne School and Extended Services, Nightingale Ln, London N8 7AF, U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3293" y="914399"/>
            <a:ext cx="3974562" cy="5298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555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387" y="164525"/>
            <a:ext cx="10515600" cy="1325563"/>
          </a:xfrm>
        </p:spPr>
        <p:txBody>
          <a:bodyPr/>
          <a:lstStyle/>
          <a:p>
            <a:r>
              <a:rPr lang="en-GB" dirty="0"/>
              <a:t>Wider Curriculum</a:t>
            </a:r>
          </a:p>
        </p:txBody>
      </p:sp>
      <p:sp>
        <p:nvSpPr>
          <p:cNvPr id="3" name="Content Placeholder 2"/>
          <p:cNvSpPr>
            <a:spLocks noGrp="1"/>
          </p:cNvSpPr>
          <p:nvPr>
            <p:ph idx="1"/>
          </p:nvPr>
        </p:nvSpPr>
        <p:spPr>
          <a:xfrm>
            <a:off x="450574" y="1497496"/>
            <a:ext cx="10903226" cy="4679467"/>
          </a:xfrm>
        </p:spPr>
        <p:txBody>
          <a:bodyPr>
            <a:normAutofit fontScale="92500" lnSpcReduction="20000"/>
          </a:bodyPr>
          <a:lstStyle/>
          <a:p>
            <a:r>
              <a:rPr lang="en-GB" b="1" dirty="0"/>
              <a:t>Science (Animals including humans)</a:t>
            </a:r>
          </a:p>
          <a:p>
            <a:r>
              <a:rPr lang="en-GB" b="1" dirty="0"/>
              <a:t>Humanities – The Vikings, Geography: The Biosphere and Migration to Britain  - a local study.</a:t>
            </a:r>
            <a:endParaRPr lang="en-GB" b="1" dirty="0">
              <a:latin typeface="Berlin Sans FB" panose="020E0602020502020306" pitchFamily="34" charset="0"/>
            </a:endParaRPr>
          </a:p>
          <a:p>
            <a:r>
              <a:rPr lang="en-GB" b="1" dirty="0"/>
              <a:t>Personal, Social, Health and Economic (PSHE) (Rules, Responsibilities &amp; Rights)</a:t>
            </a:r>
          </a:p>
          <a:p>
            <a:r>
              <a:rPr lang="en-GB" b="1" dirty="0"/>
              <a:t>Religious Education (Islam and Christianity) </a:t>
            </a:r>
          </a:p>
          <a:p>
            <a:r>
              <a:rPr lang="en-GB" b="1" dirty="0"/>
              <a:t>Physical Education (Athletics, games, dance and gymnastics)</a:t>
            </a:r>
          </a:p>
          <a:p>
            <a:r>
              <a:rPr lang="en-GB" b="1" dirty="0"/>
              <a:t>Music (Exploring the Blues)</a:t>
            </a:r>
          </a:p>
          <a:p>
            <a:r>
              <a:rPr lang="en-GB" b="1" dirty="0"/>
              <a:t>Art (exploring our classes artist)</a:t>
            </a:r>
          </a:p>
          <a:p>
            <a:r>
              <a:rPr lang="en-GB" b="1" dirty="0"/>
              <a:t>Design and Technology </a:t>
            </a:r>
          </a:p>
          <a:p>
            <a:r>
              <a:rPr lang="en-GB" b="1" dirty="0"/>
              <a:t>Computing</a:t>
            </a:r>
          </a:p>
          <a:p>
            <a:r>
              <a:rPr lang="en-GB" b="1" dirty="0"/>
              <a:t>Spanish</a:t>
            </a:r>
          </a:p>
          <a:p>
            <a:endParaRPr lang="en-GB" dirty="0"/>
          </a:p>
        </p:txBody>
      </p:sp>
      <p:pic>
        <p:nvPicPr>
          <p:cNvPr id="4" name="Picture 3">
            <a:extLst>
              <a:ext uri="{FF2B5EF4-FFF2-40B4-BE49-F238E27FC236}">
                <a16:creationId xmlns:a16="http://schemas.microsoft.com/office/drawing/2014/main" id="{3C55699D-3270-43D1-8F04-C5F2E699E23E}"/>
              </a:ext>
            </a:extLst>
          </p:cNvPr>
          <p:cNvPicPr>
            <a:picLocks noChangeAspect="1"/>
          </p:cNvPicPr>
          <p:nvPr/>
        </p:nvPicPr>
        <p:blipFill>
          <a:blip r:embed="rId2"/>
          <a:stretch>
            <a:fillRect/>
          </a:stretch>
        </p:blipFill>
        <p:spPr>
          <a:xfrm>
            <a:off x="9251450" y="3919385"/>
            <a:ext cx="2726955" cy="2573490"/>
          </a:xfrm>
          <a:prstGeom prst="rect">
            <a:avLst/>
          </a:prstGeom>
        </p:spPr>
      </p:pic>
    </p:spTree>
    <p:extLst>
      <p:ext uri="{BB962C8B-B14F-4D97-AF65-F5344CB8AC3E}">
        <p14:creationId xmlns:p14="http://schemas.microsoft.com/office/powerpoint/2010/main" val="740497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40461" y="3193534"/>
            <a:ext cx="9144000" cy="238760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sz="8000" b="1">
                <a:latin typeface="Berlin Sans FB Demi" panose="020E0802020502020306" pitchFamily="34" charset="0"/>
              </a:rPr>
            </a:br>
            <a:br>
              <a:rPr lang="en-GB" sz="8000" b="1">
                <a:latin typeface="Berlin Sans FB Demi" panose="020E0802020502020306" pitchFamily="34" charset="0"/>
              </a:rPr>
            </a:br>
            <a:endParaRPr lang="en-GB" sz="3600" b="1" dirty="0">
              <a:latin typeface="Berlin Sans FB Demi" panose="020E0802020502020306" pitchFamily="34" charset="0"/>
            </a:endParaRPr>
          </a:p>
        </p:txBody>
      </p:sp>
      <p:sp>
        <p:nvSpPr>
          <p:cNvPr id="4" name="TextBox 3"/>
          <p:cNvSpPr txBox="1"/>
          <p:nvPr/>
        </p:nvSpPr>
        <p:spPr>
          <a:xfrm>
            <a:off x="585217" y="0"/>
            <a:ext cx="10771632" cy="923330"/>
          </a:xfrm>
          <a:prstGeom prst="rect">
            <a:avLst/>
          </a:prstGeom>
          <a:noFill/>
        </p:spPr>
        <p:txBody>
          <a:bodyPr wrap="square" rtlCol="0">
            <a:spAutoFit/>
          </a:bodyPr>
          <a:lstStyle/>
          <a:p>
            <a:pPr algn="ctr"/>
            <a:r>
              <a:rPr lang="en-GB" sz="5400" dirty="0"/>
              <a:t>Physical Education</a:t>
            </a:r>
          </a:p>
        </p:txBody>
      </p:sp>
      <p:sp>
        <p:nvSpPr>
          <p:cNvPr id="5" name="Rectangle 4"/>
          <p:cNvSpPr/>
          <p:nvPr/>
        </p:nvSpPr>
        <p:spPr>
          <a:xfrm>
            <a:off x="254000" y="1422571"/>
            <a:ext cx="11187515" cy="5262979"/>
          </a:xfrm>
          <a:prstGeom prst="rect">
            <a:avLst/>
          </a:prstGeom>
        </p:spPr>
        <p:txBody>
          <a:bodyPr wrap="square">
            <a:spAutoFit/>
          </a:bodyPr>
          <a:lstStyle/>
          <a:p>
            <a:r>
              <a:rPr lang="en-GB" sz="2800" dirty="0" err="1"/>
              <a:t>Himid</a:t>
            </a:r>
            <a:r>
              <a:rPr lang="en-GB" sz="2800" dirty="0"/>
              <a:t>: Tuesday and Friday</a:t>
            </a:r>
          </a:p>
          <a:p>
            <a:r>
              <a:rPr lang="en-GB" sz="2800" dirty="0" err="1"/>
              <a:t>Shonibare</a:t>
            </a:r>
            <a:r>
              <a:rPr lang="en-GB" sz="2800" dirty="0"/>
              <a:t>: Wednesday and Friday</a:t>
            </a:r>
          </a:p>
          <a:p>
            <a:endParaRPr lang="en-GB" sz="2800" dirty="0"/>
          </a:p>
          <a:p>
            <a:r>
              <a:rPr lang="en-GB" sz="2800" dirty="0"/>
              <a:t>Please make sure your child has a t-shirt, shorts/jogging bottoms and a suitable  change of shoes each week.</a:t>
            </a:r>
          </a:p>
          <a:p>
            <a:r>
              <a:rPr lang="en-GB" sz="2800" b="1" u="sng" dirty="0"/>
              <a:t>Your child can bring in an extra t-shirt on the day of PE if they wish to do so. </a:t>
            </a:r>
          </a:p>
          <a:p>
            <a:r>
              <a:rPr lang="en-GB" sz="2800" dirty="0"/>
              <a:t>Children can wear these items to school on these days to make it easier, rather then changing at school.</a:t>
            </a:r>
          </a:p>
          <a:p>
            <a:r>
              <a:rPr lang="en-GB" sz="2800" b="1" u="sng" dirty="0">
                <a:solidFill>
                  <a:srgbClr val="FF0000"/>
                </a:solidFill>
              </a:rPr>
              <a:t>Swimming: Fridays!</a:t>
            </a:r>
          </a:p>
          <a:p>
            <a:r>
              <a:rPr lang="en-GB" sz="2800" b="1" u="sng" dirty="0">
                <a:solidFill>
                  <a:srgbClr val="FF0000"/>
                </a:solidFill>
              </a:rPr>
              <a:t>In year 6, there will be a small group of children who have not yet met the swim based end of primary age swimming expectations. </a:t>
            </a:r>
          </a:p>
        </p:txBody>
      </p:sp>
    </p:spTree>
    <p:extLst>
      <p:ext uri="{BB962C8B-B14F-4D97-AF65-F5344CB8AC3E}">
        <p14:creationId xmlns:p14="http://schemas.microsoft.com/office/powerpoint/2010/main" val="2702379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Assessment (Years 3 to 6)</a:t>
            </a:r>
          </a:p>
        </p:txBody>
      </p:sp>
      <p:sp>
        <p:nvSpPr>
          <p:cNvPr id="3" name="Content Placeholder 2"/>
          <p:cNvSpPr>
            <a:spLocks noGrp="1"/>
          </p:cNvSpPr>
          <p:nvPr>
            <p:ph idx="1"/>
          </p:nvPr>
        </p:nvSpPr>
        <p:spPr/>
        <p:txBody>
          <a:bodyPr>
            <a:normAutofit/>
          </a:bodyPr>
          <a:lstStyle/>
          <a:p>
            <a:r>
              <a:rPr lang="en-GB" dirty="0"/>
              <a:t>Children in Year 3 to Year 6 will be teacher assessed in reading, writing and maths during lessons, against the previous years objectives.</a:t>
            </a:r>
          </a:p>
          <a:p>
            <a:r>
              <a:rPr lang="en-GB" dirty="0"/>
              <a:t>This will enable us to identify any gaps in knowledge which we need to teach. </a:t>
            </a:r>
          </a:p>
          <a:p>
            <a:r>
              <a:rPr lang="en-GB" dirty="0"/>
              <a:t>Children will then sit written assessments against the autumn term objectives for their current year group at the end of the autumn term. (NFER)</a:t>
            </a:r>
          </a:p>
          <a:p>
            <a:pPr marL="0" indent="0">
              <a:buNone/>
            </a:pPr>
            <a:r>
              <a:rPr lang="en-GB" dirty="0"/>
              <a:t> </a:t>
            </a:r>
          </a:p>
        </p:txBody>
      </p:sp>
    </p:spTree>
    <p:extLst>
      <p:ext uri="{BB962C8B-B14F-4D97-AF65-F5344CB8AC3E}">
        <p14:creationId xmlns:p14="http://schemas.microsoft.com/office/powerpoint/2010/main" val="3713884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5611" y="1265582"/>
            <a:ext cx="9144000" cy="2281849"/>
          </a:xfrm>
        </p:spPr>
        <p:txBody>
          <a:bodyPr>
            <a:normAutofit fontScale="90000"/>
          </a:bodyPr>
          <a:lstStyle/>
          <a:p>
            <a:br>
              <a:rPr lang="en-GB" altLang="en-US" sz="8000" dirty="0"/>
            </a:br>
            <a:br>
              <a:rPr lang="en-GB" sz="8000" b="1" dirty="0">
                <a:latin typeface="Berlin Sans FB Demi" panose="020E0802020502020306" pitchFamily="34" charset="0"/>
              </a:rPr>
            </a:br>
            <a:endParaRPr lang="en-GB" sz="3600" b="1" dirty="0">
              <a:latin typeface="Berlin Sans FB Demi" panose="020E0802020502020306" pitchFamily="34" charset="0"/>
            </a:endParaRPr>
          </a:p>
        </p:txBody>
      </p:sp>
      <p:sp>
        <p:nvSpPr>
          <p:cNvPr id="6" name="TextBox 5"/>
          <p:cNvSpPr txBox="1"/>
          <p:nvPr/>
        </p:nvSpPr>
        <p:spPr>
          <a:xfrm>
            <a:off x="2060153" y="342252"/>
            <a:ext cx="8020280" cy="923330"/>
          </a:xfrm>
          <a:prstGeom prst="rect">
            <a:avLst/>
          </a:prstGeom>
          <a:noFill/>
        </p:spPr>
        <p:txBody>
          <a:bodyPr wrap="square" rtlCol="0">
            <a:spAutoFit/>
          </a:bodyPr>
          <a:lstStyle/>
          <a:p>
            <a:pPr algn="ctr"/>
            <a:r>
              <a:rPr lang="en-GB" sz="5400" dirty="0">
                <a:latin typeface="Berlin Sans FB" panose="020E0602020502020306" pitchFamily="34" charset="0"/>
              </a:rPr>
              <a:t>SATs</a:t>
            </a:r>
          </a:p>
        </p:txBody>
      </p:sp>
      <p:sp>
        <p:nvSpPr>
          <p:cNvPr id="3" name="TextBox 2">
            <a:extLst>
              <a:ext uri="{FF2B5EF4-FFF2-40B4-BE49-F238E27FC236}">
                <a16:creationId xmlns:a16="http://schemas.microsoft.com/office/drawing/2014/main" id="{1B722D28-A1DF-4EE2-8A65-5A4A557F196B}"/>
              </a:ext>
            </a:extLst>
          </p:cNvPr>
          <p:cNvSpPr txBox="1"/>
          <p:nvPr/>
        </p:nvSpPr>
        <p:spPr>
          <a:xfrm>
            <a:off x="1155166" y="1581150"/>
            <a:ext cx="10024889" cy="4401205"/>
          </a:xfrm>
          <a:prstGeom prst="rect">
            <a:avLst/>
          </a:prstGeom>
          <a:noFill/>
        </p:spPr>
        <p:txBody>
          <a:bodyPr wrap="square" rtlCol="0">
            <a:spAutoFit/>
          </a:bodyPr>
          <a:lstStyle/>
          <a:p>
            <a:r>
              <a:rPr lang="en-GB" sz="3500" dirty="0">
                <a:latin typeface="Berlin Sans FB" panose="020E0602020502020306" pitchFamily="34" charset="0"/>
              </a:rPr>
              <a:t>Year 6 SATS usually takes place in May.  The children will take tests for Reading Comprehension, Grammar Maths and Spelling.  </a:t>
            </a:r>
          </a:p>
          <a:p>
            <a:endParaRPr lang="en-GB" sz="3500" dirty="0">
              <a:latin typeface="Berlin Sans FB" panose="020E0602020502020306" pitchFamily="34" charset="0"/>
            </a:endParaRPr>
          </a:p>
          <a:p>
            <a:r>
              <a:rPr lang="en-GB" sz="3500" dirty="0">
                <a:latin typeface="Berlin Sans FB" panose="020E0602020502020306" pitchFamily="34" charset="0"/>
              </a:rPr>
              <a:t>Writing is assessed by the teacher across the year.</a:t>
            </a:r>
          </a:p>
          <a:p>
            <a:endParaRPr lang="en-GB" sz="3500" dirty="0">
              <a:latin typeface="Berlin Sans FB" panose="020E0602020502020306" pitchFamily="34" charset="0"/>
            </a:endParaRPr>
          </a:p>
          <a:p>
            <a:r>
              <a:rPr lang="en-GB" sz="3500" dirty="0">
                <a:latin typeface="Berlin Sans FB" panose="020E0602020502020306" pitchFamily="34" charset="0"/>
              </a:rPr>
              <a:t>The assessments will happen W/C Monday 11</a:t>
            </a:r>
            <a:r>
              <a:rPr lang="en-GB" sz="3500" baseline="30000" dirty="0">
                <a:latin typeface="Berlin Sans FB" panose="020E0602020502020306" pitchFamily="34" charset="0"/>
              </a:rPr>
              <a:t>th</a:t>
            </a:r>
            <a:r>
              <a:rPr lang="en-GB" sz="3500" dirty="0">
                <a:latin typeface="Berlin Sans FB" panose="020E0602020502020306" pitchFamily="34" charset="0"/>
              </a:rPr>
              <a:t> May. </a:t>
            </a:r>
          </a:p>
          <a:p>
            <a:endParaRPr lang="en-GB" sz="3500" dirty="0">
              <a:latin typeface="Berlin Sans FB" panose="020E0602020502020306" pitchFamily="34" charset="0"/>
            </a:endParaRPr>
          </a:p>
        </p:txBody>
      </p:sp>
    </p:spTree>
    <p:extLst>
      <p:ext uri="{BB962C8B-B14F-4D97-AF65-F5344CB8AC3E}">
        <p14:creationId xmlns:p14="http://schemas.microsoft.com/office/powerpoint/2010/main" val="2969594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5611" y="1265582"/>
            <a:ext cx="9144000" cy="2281849"/>
          </a:xfrm>
        </p:spPr>
        <p:txBody>
          <a:bodyPr>
            <a:normAutofit fontScale="90000"/>
          </a:bodyPr>
          <a:lstStyle/>
          <a:p>
            <a:br>
              <a:rPr lang="en-GB" altLang="en-US" sz="8000" dirty="0"/>
            </a:br>
            <a:br>
              <a:rPr lang="en-GB" sz="8000" b="1" dirty="0">
                <a:latin typeface="Berlin Sans FB Demi" panose="020E0802020502020306" pitchFamily="34" charset="0"/>
              </a:rPr>
            </a:br>
            <a:endParaRPr lang="en-GB" sz="3600" b="1" dirty="0">
              <a:latin typeface="Berlin Sans FB Demi" panose="020E0802020502020306" pitchFamily="34" charset="0"/>
            </a:endParaRPr>
          </a:p>
        </p:txBody>
      </p:sp>
      <p:sp>
        <p:nvSpPr>
          <p:cNvPr id="6" name="TextBox 5"/>
          <p:cNvSpPr txBox="1"/>
          <p:nvPr/>
        </p:nvSpPr>
        <p:spPr>
          <a:xfrm>
            <a:off x="1755353" y="448270"/>
            <a:ext cx="8020280" cy="923330"/>
          </a:xfrm>
          <a:prstGeom prst="rect">
            <a:avLst/>
          </a:prstGeom>
          <a:noFill/>
        </p:spPr>
        <p:txBody>
          <a:bodyPr wrap="square" rtlCol="0">
            <a:spAutoFit/>
          </a:bodyPr>
          <a:lstStyle/>
          <a:p>
            <a:pPr algn="ctr"/>
            <a:r>
              <a:rPr lang="en-GB" sz="5400" dirty="0">
                <a:latin typeface="Berlin Sans FB" panose="020E0602020502020306" pitchFamily="34" charset="0"/>
              </a:rPr>
              <a:t>Trips and events</a:t>
            </a:r>
          </a:p>
        </p:txBody>
      </p:sp>
      <p:sp>
        <p:nvSpPr>
          <p:cNvPr id="3" name="TextBox 2">
            <a:extLst>
              <a:ext uri="{FF2B5EF4-FFF2-40B4-BE49-F238E27FC236}">
                <a16:creationId xmlns:a16="http://schemas.microsoft.com/office/drawing/2014/main" id="{1B722D28-A1DF-4EE2-8A65-5A4A557F196B}"/>
              </a:ext>
            </a:extLst>
          </p:cNvPr>
          <p:cNvSpPr txBox="1"/>
          <p:nvPr/>
        </p:nvSpPr>
        <p:spPr>
          <a:xfrm>
            <a:off x="411758" y="1265582"/>
            <a:ext cx="10024889" cy="4832092"/>
          </a:xfrm>
          <a:prstGeom prst="rect">
            <a:avLst/>
          </a:prstGeom>
          <a:noFill/>
        </p:spPr>
        <p:txBody>
          <a:bodyPr wrap="square" rtlCol="0">
            <a:spAutoFit/>
          </a:bodyPr>
          <a:lstStyle/>
          <a:p>
            <a:pPr marL="457200" indent="-457200">
              <a:buFont typeface="Arial" panose="020B0604020202020204" pitchFamily="34" charset="0"/>
              <a:buChar char="•"/>
            </a:pPr>
            <a:r>
              <a:rPr lang="en-GB" sz="2800" dirty="0">
                <a:latin typeface="Berlin Sans FB" panose="020E0602020502020306" pitchFamily="34" charset="0"/>
              </a:rPr>
              <a:t>Variety of workshops for PSHE e.g. POW workshops (healthy relationships) and Junior Citizens</a:t>
            </a:r>
          </a:p>
          <a:p>
            <a:pPr marL="457200" indent="-457200">
              <a:buFont typeface="Arial" panose="020B0604020202020204" pitchFamily="34" charset="0"/>
              <a:buChar char="•"/>
            </a:pPr>
            <a:r>
              <a:rPr lang="en-GB" sz="2800" dirty="0">
                <a:latin typeface="Berlin Sans FB" panose="020E0602020502020306" pitchFamily="34" charset="0"/>
              </a:rPr>
              <a:t>Art Gallery</a:t>
            </a:r>
          </a:p>
          <a:p>
            <a:pPr marL="457200" indent="-457200">
              <a:buFont typeface="Arial" panose="020B0604020202020204" pitchFamily="34" charset="0"/>
              <a:buChar char="•"/>
            </a:pPr>
            <a:r>
              <a:rPr lang="en-GB" sz="2800" dirty="0">
                <a:latin typeface="Berlin Sans FB" panose="020E0602020502020306" pitchFamily="34" charset="0"/>
              </a:rPr>
              <a:t>Viking Day</a:t>
            </a:r>
          </a:p>
          <a:p>
            <a:pPr marL="457200" indent="-457200">
              <a:buFont typeface="Arial" panose="020B0604020202020204" pitchFamily="34" charset="0"/>
              <a:buChar char="•"/>
            </a:pPr>
            <a:r>
              <a:rPr lang="en-GB" sz="2800" dirty="0">
                <a:latin typeface="Berlin Sans FB" panose="020E0602020502020306" pitchFamily="34" charset="0"/>
              </a:rPr>
              <a:t>Church/Mosque</a:t>
            </a:r>
          </a:p>
          <a:p>
            <a:pPr marL="457200" indent="-457200">
              <a:buFont typeface="Arial" panose="020B0604020202020204" pitchFamily="34" charset="0"/>
              <a:buChar char="•"/>
            </a:pPr>
            <a:r>
              <a:rPr lang="en-GB" sz="2800" dirty="0">
                <a:latin typeface="Berlin Sans FB" panose="020E0602020502020306" pitchFamily="34" charset="0"/>
              </a:rPr>
              <a:t>End of Year trip </a:t>
            </a:r>
          </a:p>
          <a:p>
            <a:pPr marL="457200" indent="-457200">
              <a:buFont typeface="Arial" panose="020B0604020202020204" pitchFamily="34" charset="0"/>
              <a:buChar char="•"/>
            </a:pPr>
            <a:r>
              <a:rPr lang="en-GB" sz="2800" dirty="0" err="1">
                <a:latin typeface="Berlin Sans FB" panose="020E0602020502020306" pitchFamily="34" charset="0"/>
              </a:rPr>
              <a:t>Pendarren</a:t>
            </a:r>
            <a:r>
              <a:rPr lang="en-GB" sz="2800" dirty="0">
                <a:latin typeface="Berlin Sans FB" panose="020E0602020502020306" pitchFamily="34" charset="0"/>
              </a:rPr>
              <a:t> – 2</a:t>
            </a:r>
            <a:r>
              <a:rPr lang="en-GB" sz="2800" baseline="30000" dirty="0">
                <a:latin typeface="Berlin Sans FB" panose="020E0602020502020306" pitchFamily="34" charset="0"/>
              </a:rPr>
              <a:t>nd</a:t>
            </a:r>
            <a:r>
              <a:rPr lang="en-GB" sz="2800" dirty="0">
                <a:latin typeface="Berlin Sans FB" panose="020E0602020502020306" pitchFamily="34" charset="0"/>
              </a:rPr>
              <a:t> – 6</a:t>
            </a:r>
            <a:r>
              <a:rPr lang="en-GB" sz="2800" baseline="30000" dirty="0">
                <a:latin typeface="Berlin Sans FB" panose="020E0602020502020306" pitchFamily="34" charset="0"/>
              </a:rPr>
              <a:t>th</a:t>
            </a:r>
            <a:r>
              <a:rPr lang="en-GB" sz="2800" dirty="0">
                <a:latin typeface="Berlin Sans FB" panose="020E0602020502020306" pitchFamily="34" charset="0"/>
              </a:rPr>
              <a:t> March </a:t>
            </a:r>
          </a:p>
          <a:p>
            <a:endParaRPr lang="en-GB" sz="2800" dirty="0">
              <a:latin typeface="Berlin Sans FB" panose="020E0602020502020306" pitchFamily="34" charset="0"/>
            </a:endParaRPr>
          </a:p>
          <a:p>
            <a:pPr marL="457200" indent="-457200">
              <a:buFont typeface="Arial" panose="020B0604020202020204" pitchFamily="34" charset="0"/>
              <a:buChar char="•"/>
            </a:pPr>
            <a:r>
              <a:rPr lang="en-GB" sz="2800" dirty="0">
                <a:latin typeface="Berlin Sans FB" panose="020E0602020502020306" pitchFamily="34" charset="0"/>
              </a:rPr>
              <a:t>Christmas Show</a:t>
            </a:r>
          </a:p>
          <a:p>
            <a:pPr marL="457200" indent="-457200">
              <a:buFont typeface="Arial" panose="020B0604020202020204" pitchFamily="34" charset="0"/>
              <a:buChar char="•"/>
            </a:pPr>
            <a:r>
              <a:rPr lang="en-GB" sz="2800" dirty="0">
                <a:latin typeface="Berlin Sans FB" panose="020E0602020502020306" pitchFamily="34" charset="0"/>
              </a:rPr>
              <a:t>Year 6 End of Year Performance</a:t>
            </a:r>
          </a:p>
          <a:p>
            <a:pPr marL="457200" indent="-457200">
              <a:buFont typeface="Arial" panose="020B0604020202020204" pitchFamily="34" charset="0"/>
              <a:buChar char="•"/>
            </a:pPr>
            <a:endParaRPr lang="en-GB" sz="2800" dirty="0">
              <a:latin typeface="Berlin Sans FB" panose="020E0602020502020306" pitchFamily="34" charset="0"/>
            </a:endParaRPr>
          </a:p>
        </p:txBody>
      </p:sp>
      <p:sp>
        <p:nvSpPr>
          <p:cNvPr id="7" name="AutoShape 2" descr="Pendarren » About Pendarren">
            <a:extLst>
              <a:ext uri="{FF2B5EF4-FFF2-40B4-BE49-F238E27FC236}">
                <a16:creationId xmlns:a16="http://schemas.microsoft.com/office/drawing/2014/main" id="{F5A8BC95-04E5-4013-90B2-414C7213472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4" descr="Pendarren » About Pendarren">
            <a:extLst>
              <a:ext uri="{FF2B5EF4-FFF2-40B4-BE49-F238E27FC236}">
                <a16:creationId xmlns:a16="http://schemas.microsoft.com/office/drawing/2014/main" id="{829EADB4-8699-4CD1-BD04-898DADD66A10}"/>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0" name="Picture 6" descr="Petition · Pendarren House - United Kingdom · Change.org">
            <a:extLst>
              <a:ext uri="{FF2B5EF4-FFF2-40B4-BE49-F238E27FC236}">
                <a16:creationId xmlns:a16="http://schemas.microsoft.com/office/drawing/2014/main" id="{3FB483C6-62EF-4373-AAAD-1641D67DF9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369" t="16227" r="25841"/>
          <a:stretch/>
        </p:blipFill>
        <p:spPr bwMode="auto">
          <a:xfrm>
            <a:off x="6832600" y="2303241"/>
            <a:ext cx="4354033" cy="3022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933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40461" y="3193534"/>
            <a:ext cx="9144000" cy="238760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sz="8000" b="1">
                <a:latin typeface="Berlin Sans FB Demi" panose="020E0802020502020306" pitchFamily="34" charset="0"/>
              </a:rPr>
            </a:br>
            <a:br>
              <a:rPr lang="en-GB" sz="8000" b="1">
                <a:latin typeface="Berlin Sans FB Demi" panose="020E0802020502020306" pitchFamily="34" charset="0"/>
              </a:rPr>
            </a:br>
            <a:endParaRPr lang="en-GB" sz="3600" b="1" dirty="0">
              <a:latin typeface="Berlin Sans FB Demi" panose="020E0802020502020306" pitchFamily="34" charset="0"/>
            </a:endParaRPr>
          </a:p>
        </p:txBody>
      </p:sp>
      <p:sp>
        <p:nvSpPr>
          <p:cNvPr id="9" name="Title 1">
            <a:extLst>
              <a:ext uri="{FF2B5EF4-FFF2-40B4-BE49-F238E27FC236}">
                <a16:creationId xmlns:a16="http://schemas.microsoft.com/office/drawing/2014/main" id="{13B2395E-9EBA-4DB5-8D0F-26D19B43CC84}"/>
              </a:ext>
            </a:extLst>
          </p:cNvPr>
          <p:cNvSpPr txBox="1">
            <a:spLocks/>
          </p:cNvSpPr>
          <p:nvPr/>
        </p:nvSpPr>
        <p:spPr>
          <a:xfrm>
            <a:off x="309927" y="331212"/>
            <a:ext cx="10683147"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Behaviour</a:t>
            </a:r>
          </a:p>
        </p:txBody>
      </p:sp>
      <p:sp>
        <p:nvSpPr>
          <p:cNvPr id="11" name="TextBox 10">
            <a:extLst>
              <a:ext uri="{FF2B5EF4-FFF2-40B4-BE49-F238E27FC236}">
                <a16:creationId xmlns:a16="http://schemas.microsoft.com/office/drawing/2014/main" id="{A60A669A-82D3-4637-A29B-D81CB8766A81}"/>
              </a:ext>
            </a:extLst>
          </p:cNvPr>
          <p:cNvSpPr txBox="1"/>
          <p:nvPr/>
        </p:nvSpPr>
        <p:spPr>
          <a:xfrm>
            <a:off x="309927" y="993993"/>
            <a:ext cx="10925340" cy="5170646"/>
          </a:xfrm>
          <a:prstGeom prst="rect">
            <a:avLst/>
          </a:prstGeom>
          <a:noFill/>
        </p:spPr>
        <p:txBody>
          <a:bodyPr wrap="square" rtlCol="0">
            <a:spAutoFit/>
          </a:bodyPr>
          <a:lstStyle/>
          <a:p>
            <a:r>
              <a:rPr lang="en-GB" sz="2400" dirty="0"/>
              <a:t>The school has adopted the Anchor Approach towards behaviour.</a:t>
            </a:r>
          </a:p>
          <a:p>
            <a:endParaRPr lang="en-GB" sz="2400" dirty="0"/>
          </a:p>
          <a:p>
            <a:r>
              <a:rPr lang="en-GB" sz="2400" dirty="0"/>
              <a:t>Children will receive reflection time if they are not following the school rules that are in place to keep everyone safe followed by a discussion with a trusted adult. </a:t>
            </a:r>
          </a:p>
          <a:p>
            <a:endParaRPr lang="en-GB" sz="2400" dirty="0"/>
          </a:p>
          <a:p>
            <a:r>
              <a:rPr lang="en-GB" sz="2400" dirty="0"/>
              <a:t>Classes are receiving marbles for whole class achievement. </a:t>
            </a:r>
          </a:p>
          <a:p>
            <a:r>
              <a:rPr lang="en-GB" sz="2400" dirty="0"/>
              <a:t>50 marbles = 30 minutes reward time</a:t>
            </a:r>
          </a:p>
          <a:p>
            <a:endParaRPr lang="en-GB" sz="2400" dirty="0"/>
          </a:p>
          <a:p>
            <a:r>
              <a:rPr lang="en-GB" sz="2400" dirty="0"/>
              <a:t>Stars are awarded for lining up sensibly and if exceptional behaviour is noted by another teacher. 10 stars result in extra playtime. </a:t>
            </a:r>
          </a:p>
          <a:p>
            <a:endParaRPr lang="en-GB" sz="2400" dirty="0"/>
          </a:p>
          <a:p>
            <a:r>
              <a:rPr lang="en-GB" sz="2400" dirty="0"/>
              <a:t>We will continue to also use class dojo with children receiving certificates when they meet certain milestones e.g. 100 dojos equals Bronze etc… </a:t>
            </a:r>
          </a:p>
          <a:p>
            <a:pPr algn="ctr"/>
            <a:endParaRPr lang="en-GB" dirty="0"/>
          </a:p>
        </p:txBody>
      </p:sp>
    </p:spTree>
    <p:extLst>
      <p:ext uri="{BB962C8B-B14F-4D97-AF65-F5344CB8AC3E}">
        <p14:creationId xmlns:p14="http://schemas.microsoft.com/office/powerpoint/2010/main" val="2328434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40461" y="3193534"/>
            <a:ext cx="9144000" cy="238760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sz="8000" b="1">
                <a:latin typeface="Berlin Sans FB Demi" panose="020E0802020502020306" pitchFamily="34" charset="0"/>
              </a:rPr>
            </a:br>
            <a:br>
              <a:rPr lang="en-GB" sz="8000" b="1">
                <a:latin typeface="Berlin Sans FB Demi" panose="020E0802020502020306" pitchFamily="34" charset="0"/>
              </a:rPr>
            </a:br>
            <a:endParaRPr lang="en-GB" sz="3600" b="1" dirty="0">
              <a:latin typeface="Berlin Sans FB Demi" panose="020E0802020502020306" pitchFamily="34" charset="0"/>
            </a:endParaRPr>
          </a:p>
        </p:txBody>
      </p:sp>
      <p:sp>
        <p:nvSpPr>
          <p:cNvPr id="9" name="Title 1">
            <a:extLst>
              <a:ext uri="{FF2B5EF4-FFF2-40B4-BE49-F238E27FC236}">
                <a16:creationId xmlns:a16="http://schemas.microsoft.com/office/drawing/2014/main" id="{13B2395E-9EBA-4DB5-8D0F-26D19B43CC84}"/>
              </a:ext>
            </a:extLst>
          </p:cNvPr>
          <p:cNvSpPr txBox="1">
            <a:spLocks/>
          </p:cNvSpPr>
          <p:nvPr/>
        </p:nvSpPr>
        <p:spPr>
          <a:xfrm>
            <a:off x="477474" y="331212"/>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Behaviour</a:t>
            </a:r>
          </a:p>
        </p:txBody>
      </p:sp>
      <p:pic>
        <p:nvPicPr>
          <p:cNvPr id="10" name="Picture 9">
            <a:extLst>
              <a:ext uri="{FF2B5EF4-FFF2-40B4-BE49-F238E27FC236}">
                <a16:creationId xmlns:a16="http://schemas.microsoft.com/office/drawing/2014/main" id="{6AE18013-C094-42AD-B8EB-85FEFA2F4A93}"/>
              </a:ext>
            </a:extLst>
          </p:cNvPr>
          <p:cNvPicPr>
            <a:picLocks noChangeAspect="1"/>
          </p:cNvPicPr>
          <p:nvPr/>
        </p:nvPicPr>
        <p:blipFill>
          <a:blip r:embed="rId2"/>
          <a:stretch>
            <a:fillRect/>
          </a:stretch>
        </p:blipFill>
        <p:spPr>
          <a:xfrm>
            <a:off x="4473254" y="608405"/>
            <a:ext cx="7492942" cy="5160653"/>
          </a:xfrm>
          <a:prstGeom prst="rect">
            <a:avLst/>
          </a:prstGeom>
        </p:spPr>
      </p:pic>
      <p:sp>
        <p:nvSpPr>
          <p:cNvPr id="11" name="TextBox 10">
            <a:extLst>
              <a:ext uri="{FF2B5EF4-FFF2-40B4-BE49-F238E27FC236}">
                <a16:creationId xmlns:a16="http://schemas.microsoft.com/office/drawing/2014/main" id="{A60A669A-82D3-4637-A29B-D81CB8766A81}"/>
              </a:ext>
            </a:extLst>
          </p:cNvPr>
          <p:cNvSpPr txBox="1"/>
          <p:nvPr/>
        </p:nvSpPr>
        <p:spPr>
          <a:xfrm>
            <a:off x="318394" y="1518926"/>
            <a:ext cx="3758268" cy="4708981"/>
          </a:xfrm>
          <a:prstGeom prst="rect">
            <a:avLst/>
          </a:prstGeom>
          <a:noFill/>
        </p:spPr>
        <p:txBody>
          <a:bodyPr wrap="square" rtlCol="0">
            <a:spAutoFit/>
          </a:bodyPr>
          <a:lstStyle/>
          <a:p>
            <a:pPr algn="ctr"/>
            <a:r>
              <a:rPr lang="en-GB" sz="2400" dirty="0"/>
              <a:t>Weekly certificates received in assembly will now be linked to the resilience wheel’s key ingredients. </a:t>
            </a:r>
          </a:p>
          <a:p>
            <a:pPr algn="ctr"/>
            <a:endParaRPr lang="en-GB" sz="2400" dirty="0"/>
          </a:p>
          <a:p>
            <a:pPr algn="ctr"/>
            <a:r>
              <a:rPr lang="en-GB" sz="2400" dirty="0"/>
              <a:t>We will have a particular focus on recognising impressive learning behaviours that the children display in class and throughout the school.</a:t>
            </a:r>
          </a:p>
          <a:p>
            <a:pPr algn="ctr"/>
            <a:endParaRPr lang="en-GB" dirty="0"/>
          </a:p>
          <a:p>
            <a:pPr algn="ctr"/>
            <a:endParaRPr lang="en-GB" dirty="0"/>
          </a:p>
        </p:txBody>
      </p:sp>
    </p:spTree>
    <p:extLst>
      <p:ext uri="{BB962C8B-B14F-4D97-AF65-F5344CB8AC3E}">
        <p14:creationId xmlns:p14="http://schemas.microsoft.com/office/powerpoint/2010/main" val="695026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Pick Up</a:t>
            </a:r>
          </a:p>
        </p:txBody>
      </p:sp>
      <p:sp>
        <p:nvSpPr>
          <p:cNvPr id="3" name="Content Placeholder 2"/>
          <p:cNvSpPr>
            <a:spLocks noGrp="1"/>
          </p:cNvSpPr>
          <p:nvPr>
            <p:ph idx="1"/>
          </p:nvPr>
        </p:nvSpPr>
        <p:spPr/>
        <p:txBody>
          <a:bodyPr>
            <a:noAutofit/>
          </a:bodyPr>
          <a:lstStyle/>
          <a:p>
            <a:pPr algn="just"/>
            <a:r>
              <a:rPr lang="en-GB" dirty="0"/>
              <a:t>Some children in Years 5 and 6 are ‘</a:t>
            </a:r>
            <a:r>
              <a:rPr lang="en-GB" b="1" dirty="0"/>
              <a:t>Home alone</a:t>
            </a:r>
            <a:r>
              <a:rPr lang="en-GB" dirty="0"/>
              <a:t>’ which means that they have been given written/signed permission by parents to make their own way home after school. </a:t>
            </a:r>
            <a:r>
              <a:rPr lang="en-GB" u="sng" dirty="0">
                <a:solidFill>
                  <a:srgbClr val="FF0000"/>
                </a:solidFill>
              </a:rPr>
              <a:t>Please make sure that you have updated your ‘Home alone’ letter request. </a:t>
            </a:r>
          </a:p>
          <a:p>
            <a:pPr algn="just"/>
            <a:endParaRPr lang="en-GB" dirty="0"/>
          </a:p>
          <a:p>
            <a:pPr algn="just"/>
            <a:r>
              <a:rPr lang="en-GB" dirty="0"/>
              <a:t>If on occasions you arrange another parent / family friend / family member to collect your child, </a:t>
            </a:r>
            <a:r>
              <a:rPr lang="en-GB" u="sng" dirty="0">
                <a:solidFill>
                  <a:srgbClr val="FF0000"/>
                </a:solidFill>
              </a:rPr>
              <a:t>please make sure you let the office know before 3:15pm. </a:t>
            </a:r>
            <a:r>
              <a:rPr lang="en-GB" dirty="0"/>
              <a:t>We will not be sending children home with adults other than you if we don’t get a clear message from office staff. </a:t>
            </a:r>
          </a:p>
          <a:p>
            <a:pPr algn="just"/>
            <a:endParaRPr lang="en-GB" dirty="0"/>
          </a:p>
          <a:p>
            <a:endParaRPr lang="en-GB" dirty="0"/>
          </a:p>
        </p:txBody>
      </p:sp>
    </p:spTree>
    <p:extLst>
      <p:ext uri="{BB962C8B-B14F-4D97-AF65-F5344CB8AC3E}">
        <p14:creationId xmlns:p14="http://schemas.microsoft.com/office/powerpoint/2010/main" val="3357565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latin typeface="+mn-lt"/>
              </a:rPr>
              <a:t>What does my child need to bring?</a:t>
            </a:r>
          </a:p>
        </p:txBody>
      </p:sp>
      <p:sp>
        <p:nvSpPr>
          <p:cNvPr id="3" name="Content Placeholder 2"/>
          <p:cNvSpPr>
            <a:spLocks noGrp="1"/>
          </p:cNvSpPr>
          <p:nvPr>
            <p:ph idx="1"/>
          </p:nvPr>
        </p:nvSpPr>
        <p:spPr/>
        <p:txBody>
          <a:bodyPr>
            <a:normAutofit fontScale="92500" lnSpcReduction="10000"/>
          </a:bodyPr>
          <a:lstStyle/>
          <a:p>
            <a:pPr lvl="0"/>
            <a:r>
              <a:rPr lang="en-US" dirty="0"/>
              <a:t>Coat</a:t>
            </a:r>
            <a:endParaRPr lang="en-GB" dirty="0"/>
          </a:p>
          <a:p>
            <a:pPr lvl="0"/>
            <a:r>
              <a:rPr lang="en-US" dirty="0"/>
              <a:t>Book Bag with a book once they have been given one</a:t>
            </a:r>
            <a:endParaRPr lang="en-GB" dirty="0"/>
          </a:p>
          <a:p>
            <a:pPr lvl="0"/>
            <a:r>
              <a:rPr lang="en-US" dirty="0"/>
              <a:t>PE / Swimming Kit on the day they need it. Please ensure your child does not wear a football shirt. </a:t>
            </a:r>
          </a:p>
          <a:p>
            <a:pPr marL="0" lvl="0" indent="0">
              <a:buNone/>
            </a:pPr>
            <a:r>
              <a:rPr lang="en-US" dirty="0"/>
              <a:t>Autumn 1 – </a:t>
            </a:r>
          </a:p>
          <a:p>
            <a:pPr marL="0" lvl="0" indent="0">
              <a:buNone/>
            </a:pPr>
            <a:r>
              <a:rPr lang="en-US" dirty="0" err="1"/>
              <a:t>Himid</a:t>
            </a:r>
            <a:r>
              <a:rPr lang="en-US" dirty="0"/>
              <a:t>: PE (Gym) Tuesday and PE (MUGA) Fridays.</a:t>
            </a:r>
          </a:p>
          <a:p>
            <a:pPr marL="0" lvl="0" indent="0">
              <a:buNone/>
            </a:pPr>
            <a:r>
              <a:rPr lang="en-US" dirty="0" err="1"/>
              <a:t>Shonibare</a:t>
            </a:r>
            <a:r>
              <a:rPr lang="en-US" dirty="0"/>
              <a:t>: PE (Gym) Wednesday and PE (MUGA) Fridays.</a:t>
            </a:r>
          </a:p>
          <a:p>
            <a:pPr marL="0" lvl="0" indent="0">
              <a:buNone/>
            </a:pPr>
            <a:r>
              <a:rPr lang="en-US" dirty="0"/>
              <a:t>And for the children in the swimming group, they will need their swimming kit on Friday, including a swimming hat. </a:t>
            </a:r>
          </a:p>
          <a:p>
            <a:pPr lvl="0"/>
            <a:r>
              <a:rPr lang="en-US" dirty="0"/>
              <a:t>Water bottle with their name on it</a:t>
            </a:r>
            <a:endParaRPr lang="en-GB" dirty="0"/>
          </a:p>
          <a:p>
            <a:pPr marL="0" lvl="0" indent="0">
              <a:buNone/>
            </a:pPr>
            <a:endParaRPr lang="en-GB" dirty="0"/>
          </a:p>
          <a:p>
            <a:endParaRPr lang="en-GB" dirty="0"/>
          </a:p>
        </p:txBody>
      </p:sp>
    </p:spTree>
    <p:extLst>
      <p:ext uri="{BB962C8B-B14F-4D97-AF65-F5344CB8AC3E}">
        <p14:creationId xmlns:p14="http://schemas.microsoft.com/office/powerpoint/2010/main" val="969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School Uniform</a:t>
            </a:r>
          </a:p>
        </p:txBody>
      </p:sp>
      <p:pic>
        <p:nvPicPr>
          <p:cNvPr id="4" name="Content Placeholder 3" descr="N:\My Pictures\2018-01-24 bird feeder science\bird feeder science 044.JPG"/>
          <p:cNvPicPr>
            <a:picLocks noGrp="1"/>
          </p:cNvPicPr>
          <p:nvPr>
            <p:ph idx="1"/>
          </p:nvPr>
        </p:nvPicPr>
        <p:blipFill rotWithShape="1">
          <a:blip r:embed="rId2" cstate="print">
            <a:extLst>
              <a:ext uri="{28A0092B-C50C-407E-A947-70E740481C1C}">
                <a14:useLocalDpi xmlns:a14="http://schemas.microsoft.com/office/drawing/2010/main" val="0"/>
              </a:ext>
            </a:extLst>
          </a:blip>
          <a:srcRect l="10177" t="23710" r="6690" b="16634"/>
          <a:stretch/>
        </p:blipFill>
        <p:spPr bwMode="auto">
          <a:xfrm>
            <a:off x="1243919" y="1690688"/>
            <a:ext cx="6717122" cy="3615140"/>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8092440" y="1697764"/>
            <a:ext cx="3733800" cy="3416320"/>
          </a:xfrm>
          <a:prstGeom prst="rect">
            <a:avLst/>
          </a:prstGeom>
        </p:spPr>
        <p:txBody>
          <a:bodyPr wrap="square">
            <a:spAutoFit/>
          </a:bodyPr>
          <a:lstStyle/>
          <a:p>
            <a:r>
              <a:rPr lang="en-GB" sz="2400" dirty="0">
                <a:latin typeface="Berlin Sans FB" panose="020E0602020502020306" pitchFamily="34" charset="0"/>
              </a:rPr>
              <a:t>All children are expected to wear school uniform:</a:t>
            </a:r>
          </a:p>
          <a:p>
            <a:pPr marL="285750" indent="-285750">
              <a:buFont typeface="Arial" panose="020B0604020202020204" pitchFamily="34" charset="0"/>
              <a:buChar char="•"/>
            </a:pPr>
            <a:r>
              <a:rPr lang="en-GB" sz="2400" dirty="0">
                <a:latin typeface="Berlin Sans FB" panose="020E0602020502020306" pitchFamily="34" charset="0"/>
              </a:rPr>
              <a:t>Campsbourne t-shirt, polo shirt, jumper or cardigan.  </a:t>
            </a:r>
          </a:p>
          <a:p>
            <a:pPr marL="285750" indent="-285750">
              <a:buFont typeface="Arial" panose="020B0604020202020204" pitchFamily="34" charset="0"/>
              <a:buChar char="•"/>
            </a:pPr>
            <a:r>
              <a:rPr lang="en-GB" sz="2400" dirty="0">
                <a:latin typeface="Berlin Sans FB" panose="020E0602020502020306" pitchFamily="34" charset="0"/>
              </a:rPr>
              <a:t>Sensible and comfortable shoes.</a:t>
            </a:r>
          </a:p>
          <a:p>
            <a:pPr algn="ctr"/>
            <a:r>
              <a:rPr lang="en-GB" sz="2400" dirty="0">
                <a:solidFill>
                  <a:srgbClr val="FF0000"/>
                </a:solidFill>
                <a:latin typeface="Berlin Sans FB" panose="020E0602020502020306" pitchFamily="34" charset="0"/>
              </a:rPr>
              <a:t>Please label all items of clothing!</a:t>
            </a:r>
          </a:p>
        </p:txBody>
      </p:sp>
    </p:spTree>
    <p:extLst>
      <p:ext uri="{BB962C8B-B14F-4D97-AF65-F5344CB8AC3E}">
        <p14:creationId xmlns:p14="http://schemas.microsoft.com/office/powerpoint/2010/main" val="3882994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Staff in Year 6</a:t>
            </a:r>
          </a:p>
        </p:txBody>
      </p:sp>
      <p:sp>
        <p:nvSpPr>
          <p:cNvPr id="3" name="Content Placeholder 2"/>
          <p:cNvSpPr>
            <a:spLocks noGrp="1"/>
          </p:cNvSpPr>
          <p:nvPr>
            <p:ph sz="half" idx="1"/>
          </p:nvPr>
        </p:nvSpPr>
        <p:spPr/>
        <p:txBody>
          <a:bodyPr/>
          <a:lstStyle/>
          <a:p>
            <a:r>
              <a:rPr lang="en-GB" altLang="en-US" dirty="0">
                <a:latin typeface="Berlin Sans FB" panose="020E0602020502020306" pitchFamily="34" charset="0"/>
              </a:rPr>
              <a:t>Mr Joshua Mattocks – </a:t>
            </a:r>
            <a:r>
              <a:rPr lang="en-GB" altLang="en-US" dirty="0" err="1">
                <a:latin typeface="Berlin Sans FB" panose="020E0602020502020306" pitchFamily="34" charset="0"/>
              </a:rPr>
              <a:t>Himid</a:t>
            </a:r>
            <a:r>
              <a:rPr lang="en-GB" altLang="en-US" dirty="0">
                <a:latin typeface="Berlin Sans FB" panose="020E0602020502020306" pitchFamily="34" charset="0"/>
              </a:rPr>
              <a:t> teacher</a:t>
            </a:r>
          </a:p>
          <a:p>
            <a:r>
              <a:rPr lang="en-GB" altLang="en-US" dirty="0">
                <a:latin typeface="Berlin Sans FB" panose="020E0602020502020306" pitchFamily="34" charset="0"/>
              </a:rPr>
              <a:t>Vera : 1-1 TA</a:t>
            </a:r>
          </a:p>
          <a:p>
            <a:endParaRPr lang="en-GB" altLang="en-US" dirty="0">
              <a:latin typeface="Berlin Sans FB" panose="020E0602020502020306" pitchFamily="34" charset="0"/>
            </a:endParaRPr>
          </a:p>
          <a:p>
            <a:endParaRPr lang="en-GB" altLang="en-US" dirty="0">
              <a:latin typeface="Berlin Sans FB" panose="020E0602020502020306" pitchFamily="34" charset="0"/>
            </a:endParaRPr>
          </a:p>
          <a:p>
            <a:pPr marL="0" indent="0">
              <a:buNone/>
            </a:pPr>
            <a:endParaRPr lang="en-GB" altLang="en-US" dirty="0">
              <a:latin typeface="Berlin Sans FB" panose="020E0602020502020306" pitchFamily="34" charset="0"/>
            </a:endParaRPr>
          </a:p>
          <a:p>
            <a:endParaRPr lang="en-GB" dirty="0"/>
          </a:p>
        </p:txBody>
      </p:sp>
      <p:sp>
        <p:nvSpPr>
          <p:cNvPr id="4" name="Content Placeholder 3"/>
          <p:cNvSpPr>
            <a:spLocks noGrp="1"/>
          </p:cNvSpPr>
          <p:nvPr>
            <p:ph sz="half" idx="2"/>
          </p:nvPr>
        </p:nvSpPr>
        <p:spPr/>
        <p:txBody>
          <a:bodyPr/>
          <a:lstStyle/>
          <a:p>
            <a:r>
              <a:rPr lang="en-GB" altLang="en-US" dirty="0">
                <a:latin typeface="Berlin Sans FB" panose="020E0602020502020306" pitchFamily="34" charset="0"/>
              </a:rPr>
              <a:t>Mrs Ashley </a:t>
            </a:r>
            <a:r>
              <a:rPr lang="en-GB" altLang="en-US" dirty="0" err="1">
                <a:latin typeface="Berlin Sans FB" panose="020E0602020502020306" pitchFamily="34" charset="0"/>
              </a:rPr>
              <a:t>Mhone</a:t>
            </a:r>
            <a:r>
              <a:rPr lang="en-GB" altLang="en-US" dirty="0">
                <a:latin typeface="Berlin Sans FB" panose="020E0602020502020306" pitchFamily="34" charset="0"/>
              </a:rPr>
              <a:t> – </a:t>
            </a:r>
            <a:r>
              <a:rPr lang="en-GB" altLang="en-US" dirty="0" err="1">
                <a:latin typeface="Berlin Sans FB" panose="020E0602020502020306" pitchFamily="34" charset="0"/>
              </a:rPr>
              <a:t>Shonibare</a:t>
            </a:r>
            <a:r>
              <a:rPr lang="en-GB" altLang="en-US" dirty="0">
                <a:latin typeface="Berlin Sans FB" panose="020E0602020502020306" pitchFamily="34" charset="0"/>
              </a:rPr>
              <a:t> teacher</a:t>
            </a:r>
          </a:p>
          <a:p>
            <a:r>
              <a:rPr lang="en-GB" altLang="en-US" dirty="0" err="1">
                <a:latin typeface="Berlin Sans FB" panose="020E0602020502020306" pitchFamily="34" charset="0"/>
              </a:rPr>
              <a:t>Pinkal</a:t>
            </a:r>
            <a:r>
              <a:rPr lang="en-GB" altLang="en-US" dirty="0">
                <a:latin typeface="Berlin Sans FB" panose="020E0602020502020306" pitchFamily="34" charset="0"/>
              </a:rPr>
              <a:t>: 1-1 TA (mornings only)</a:t>
            </a:r>
          </a:p>
          <a:p>
            <a:pPr marL="0" indent="0">
              <a:buNone/>
            </a:pPr>
            <a:endParaRPr lang="en-GB" dirty="0"/>
          </a:p>
        </p:txBody>
      </p:sp>
      <p:sp>
        <p:nvSpPr>
          <p:cNvPr id="5" name="Rectangle 4">
            <a:extLst>
              <a:ext uri="{FF2B5EF4-FFF2-40B4-BE49-F238E27FC236}">
                <a16:creationId xmlns:a16="http://schemas.microsoft.com/office/drawing/2014/main" id="{C806DBD3-3C08-416F-A813-7585243BE54E}"/>
              </a:ext>
            </a:extLst>
          </p:cNvPr>
          <p:cNvSpPr/>
          <p:nvPr/>
        </p:nvSpPr>
        <p:spPr>
          <a:xfrm>
            <a:off x="550332" y="3349347"/>
            <a:ext cx="11082867" cy="3170099"/>
          </a:xfrm>
          <a:prstGeom prst="rect">
            <a:avLst/>
          </a:prstGeom>
        </p:spPr>
        <p:txBody>
          <a:bodyPr wrap="square">
            <a:spAutoFit/>
          </a:bodyPr>
          <a:lstStyle/>
          <a:p>
            <a:pPr algn="ctr"/>
            <a:r>
              <a:rPr lang="en-GB" sz="2400" b="1" dirty="0"/>
              <a:t>Please find below the email address of the school that you may need to use if you need to get in touch with either of us during the course of Year 6: </a:t>
            </a:r>
          </a:p>
          <a:p>
            <a:pPr algn="ctr"/>
            <a:endParaRPr lang="en-GB" sz="2400" b="1" dirty="0">
              <a:hlinkClick r:id="rId2">
                <a:extLst>
                  <a:ext uri="{A12FA001-AC4F-418D-AE19-62706E023703}">
                    <ahyp:hlinkClr xmlns:ahyp="http://schemas.microsoft.com/office/drawing/2018/hyperlinkcolor" val="tx"/>
                  </a:ext>
                </a:extLst>
              </a:hlinkClick>
            </a:endParaRPr>
          </a:p>
          <a:p>
            <a:r>
              <a:rPr lang="en-GB" sz="3200" dirty="0">
                <a:hlinkClick r:id="rId3"/>
              </a:rPr>
              <a:t>admin@campsbourne.haringey.sch.uk</a:t>
            </a:r>
            <a:endParaRPr lang="en-GB" sz="3200" dirty="0"/>
          </a:p>
          <a:p>
            <a:endParaRPr lang="en-GB" dirty="0"/>
          </a:p>
          <a:p>
            <a:endParaRPr lang="en-GB" dirty="0"/>
          </a:p>
          <a:p>
            <a:endParaRPr lang="en-GB" dirty="0"/>
          </a:p>
          <a:p>
            <a:pPr algn="ctr"/>
            <a:r>
              <a:rPr lang="en-GB" dirty="0"/>
              <a:t>As both teachers are also subject leaders, they will occasionally be out of class for training or curriculum release time.</a:t>
            </a:r>
          </a:p>
          <a:p>
            <a:pPr algn="ctr"/>
            <a:endParaRPr lang="en-GB" sz="2400" dirty="0"/>
          </a:p>
        </p:txBody>
      </p:sp>
    </p:spTree>
    <p:extLst>
      <p:ext uri="{BB962C8B-B14F-4D97-AF65-F5344CB8AC3E}">
        <p14:creationId xmlns:p14="http://schemas.microsoft.com/office/powerpoint/2010/main" val="1544981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5611" y="1265582"/>
            <a:ext cx="9144000" cy="2281849"/>
          </a:xfrm>
        </p:spPr>
        <p:txBody>
          <a:bodyPr>
            <a:normAutofit fontScale="90000"/>
          </a:bodyPr>
          <a:lstStyle/>
          <a:p>
            <a:br>
              <a:rPr lang="en-GB" altLang="en-US" sz="8000" dirty="0"/>
            </a:br>
            <a:br>
              <a:rPr lang="en-GB" sz="8000" b="1" dirty="0">
                <a:latin typeface="Berlin Sans FB Demi" panose="020E0802020502020306" pitchFamily="34" charset="0"/>
              </a:rPr>
            </a:br>
            <a:endParaRPr lang="en-GB" sz="3600" b="1" dirty="0">
              <a:latin typeface="Berlin Sans FB Demi" panose="020E0802020502020306" pitchFamily="34" charset="0"/>
            </a:endParaRPr>
          </a:p>
        </p:txBody>
      </p:sp>
      <p:sp>
        <p:nvSpPr>
          <p:cNvPr id="6" name="TextBox 5"/>
          <p:cNvSpPr txBox="1"/>
          <p:nvPr/>
        </p:nvSpPr>
        <p:spPr>
          <a:xfrm>
            <a:off x="2060153" y="342252"/>
            <a:ext cx="8020280" cy="923330"/>
          </a:xfrm>
          <a:prstGeom prst="rect">
            <a:avLst/>
          </a:prstGeom>
          <a:noFill/>
        </p:spPr>
        <p:txBody>
          <a:bodyPr wrap="square" rtlCol="0">
            <a:spAutoFit/>
          </a:bodyPr>
          <a:lstStyle/>
          <a:p>
            <a:pPr algn="ctr"/>
            <a:r>
              <a:rPr lang="en-GB" sz="5400" dirty="0">
                <a:latin typeface="Berlin Sans FB" panose="020E0602020502020306" pitchFamily="34" charset="0"/>
              </a:rPr>
              <a:t>Home support</a:t>
            </a:r>
          </a:p>
        </p:txBody>
      </p:sp>
      <p:sp>
        <p:nvSpPr>
          <p:cNvPr id="3" name="Rectangle 2"/>
          <p:cNvSpPr/>
          <p:nvPr/>
        </p:nvSpPr>
        <p:spPr>
          <a:xfrm>
            <a:off x="576549" y="1348800"/>
            <a:ext cx="11038901" cy="5262979"/>
          </a:xfrm>
          <a:prstGeom prst="rect">
            <a:avLst/>
          </a:prstGeom>
        </p:spPr>
        <p:txBody>
          <a:bodyPr wrap="square">
            <a:spAutoFit/>
          </a:bodyPr>
          <a:lstStyle/>
          <a:p>
            <a:pPr marL="571500" indent="-571500">
              <a:buFont typeface="Arial" panose="020B0604020202020204" pitchFamily="34" charset="0"/>
              <a:buChar char="•"/>
            </a:pPr>
            <a:r>
              <a:rPr lang="en-GB" altLang="en-US" sz="2800" dirty="0">
                <a:latin typeface="Berlin Sans FB" panose="020E0602020502020306" pitchFamily="34" charset="0"/>
              </a:rPr>
              <a:t>Homework – This will be given to children every Friday (one maths, one grammar or reading sheet and spellings) and is expected to be given back to the teacher by Wednesday of the following week.</a:t>
            </a:r>
            <a:br>
              <a:rPr lang="en-GB" altLang="en-US" sz="2800" dirty="0">
                <a:latin typeface="Berlin Sans FB" panose="020E0602020502020306" pitchFamily="34" charset="0"/>
              </a:rPr>
            </a:br>
            <a:endParaRPr lang="en-GB" altLang="en-US" sz="2800" dirty="0">
              <a:latin typeface="Berlin Sans FB" panose="020E0602020502020306" pitchFamily="34" charset="0"/>
            </a:endParaRPr>
          </a:p>
          <a:p>
            <a:pPr marL="571500" indent="-571500">
              <a:buFont typeface="Arial" panose="020B0604020202020204" pitchFamily="34" charset="0"/>
              <a:buChar char="•"/>
            </a:pPr>
            <a:r>
              <a:rPr lang="en-GB" altLang="en-US" sz="2800" dirty="0">
                <a:latin typeface="Berlin Sans FB" panose="020E0602020502020306" pitchFamily="34" charset="0"/>
              </a:rPr>
              <a:t>Reading (hearing and reading to)</a:t>
            </a:r>
            <a:br>
              <a:rPr lang="en-GB" altLang="en-US" sz="2800" dirty="0">
                <a:latin typeface="Berlin Sans FB" panose="020E0602020502020306" pitchFamily="34" charset="0"/>
              </a:rPr>
            </a:br>
            <a:endParaRPr lang="en-GB" altLang="en-US" sz="2800" dirty="0">
              <a:latin typeface="Berlin Sans FB" panose="020E0602020502020306" pitchFamily="34" charset="0"/>
            </a:endParaRPr>
          </a:p>
          <a:p>
            <a:pPr marL="571500" indent="-571500">
              <a:buFont typeface="Arial" panose="020B0604020202020204" pitchFamily="34" charset="0"/>
              <a:buChar char="•"/>
            </a:pPr>
            <a:r>
              <a:rPr lang="en-GB" altLang="en-US" sz="2800" dirty="0">
                <a:latin typeface="Berlin Sans FB" panose="020E0602020502020306" pitchFamily="34" charset="0"/>
              </a:rPr>
              <a:t>Times tables &amp; spelling</a:t>
            </a:r>
            <a:br>
              <a:rPr lang="en-GB" altLang="en-US" sz="2800" dirty="0">
                <a:latin typeface="Berlin Sans FB" panose="020E0602020502020306" pitchFamily="34" charset="0"/>
              </a:rPr>
            </a:br>
            <a:endParaRPr lang="en-GB" altLang="en-US" sz="2800" dirty="0">
              <a:latin typeface="Berlin Sans FB" panose="020E0602020502020306" pitchFamily="34" charset="0"/>
            </a:endParaRPr>
          </a:p>
          <a:p>
            <a:pPr marL="571500" indent="-571500">
              <a:buFont typeface="Arial" panose="020B0604020202020204" pitchFamily="34" charset="0"/>
              <a:buChar char="•"/>
            </a:pPr>
            <a:r>
              <a:rPr lang="en-GB" altLang="en-US" sz="2800" dirty="0">
                <a:latin typeface="Berlin Sans FB" panose="020E0602020502020306" pitchFamily="34" charset="0"/>
              </a:rPr>
              <a:t>Real life experience: e.g. shopping and cooking  ( time , money, measurements, etc.)</a:t>
            </a:r>
          </a:p>
          <a:p>
            <a:pPr algn="ctr"/>
            <a:r>
              <a:rPr lang="en-GB" altLang="en-US" sz="2800" b="1" dirty="0">
                <a:solidFill>
                  <a:srgbClr val="FF0000"/>
                </a:solidFill>
                <a:latin typeface="Berlin Sans FB" panose="020E0602020502020306" pitchFamily="34" charset="0"/>
              </a:rPr>
              <a:t>Log in details for TTRS have been sent home</a:t>
            </a:r>
          </a:p>
          <a:p>
            <a:pPr algn="ctr"/>
            <a:r>
              <a:rPr lang="en-GB" altLang="en-US" sz="2800" b="1" dirty="0">
                <a:solidFill>
                  <a:srgbClr val="FF0000"/>
                </a:solidFill>
                <a:latin typeface="Berlin Sans FB" panose="020E0602020502020306" pitchFamily="34" charset="0"/>
              </a:rPr>
              <a:t>AR will be sent home soon but the log-in details are the same.  </a:t>
            </a:r>
            <a:endParaRPr lang="en-GB" sz="2800" b="1" dirty="0">
              <a:solidFill>
                <a:srgbClr val="FF0000"/>
              </a:solidFill>
              <a:latin typeface="Berlin Sans FB" panose="020E0602020502020306" pitchFamily="34" charset="0"/>
            </a:endParaRPr>
          </a:p>
        </p:txBody>
      </p:sp>
    </p:spTree>
    <p:extLst>
      <p:ext uri="{BB962C8B-B14F-4D97-AF65-F5344CB8AC3E}">
        <p14:creationId xmlns:p14="http://schemas.microsoft.com/office/powerpoint/2010/main" val="2455986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5611" y="1265582"/>
            <a:ext cx="9144000" cy="2281849"/>
          </a:xfrm>
        </p:spPr>
        <p:txBody>
          <a:bodyPr>
            <a:normAutofit fontScale="90000"/>
          </a:bodyPr>
          <a:lstStyle/>
          <a:p>
            <a:br>
              <a:rPr lang="en-GB" altLang="en-US" sz="8000" dirty="0"/>
            </a:br>
            <a:br>
              <a:rPr lang="en-GB" sz="8000" b="1" dirty="0">
                <a:latin typeface="Berlin Sans FB Demi" panose="020E0802020502020306" pitchFamily="34" charset="0"/>
              </a:rPr>
            </a:br>
            <a:endParaRPr lang="en-GB" sz="3600" b="1" dirty="0">
              <a:latin typeface="Berlin Sans FB Demi" panose="020E0802020502020306" pitchFamily="34" charset="0"/>
            </a:endParaRPr>
          </a:p>
        </p:txBody>
      </p:sp>
      <p:pic>
        <p:nvPicPr>
          <p:cNvPr id="1026" name="Picture 2" descr="See the source image">
            <a:extLst>
              <a:ext uri="{FF2B5EF4-FFF2-40B4-BE49-F238E27FC236}">
                <a16:creationId xmlns:a16="http://schemas.microsoft.com/office/drawing/2014/main" id="{A843EBD9-E762-4833-99C5-1F02E612F4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5120" y="1265582"/>
            <a:ext cx="9781760" cy="4890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219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E4075-D3E0-4C6F-B446-0C0E15542153}"/>
              </a:ext>
            </a:extLst>
          </p:cNvPr>
          <p:cNvSpPr>
            <a:spLocks noGrp="1"/>
          </p:cNvSpPr>
          <p:nvPr>
            <p:ph type="ctrTitle"/>
          </p:nvPr>
        </p:nvSpPr>
        <p:spPr>
          <a:xfrm>
            <a:off x="143933" y="397933"/>
            <a:ext cx="7560734" cy="758296"/>
          </a:xfrm>
        </p:spPr>
        <p:txBody>
          <a:bodyPr>
            <a:normAutofit fontScale="90000"/>
          </a:bodyPr>
          <a:lstStyle/>
          <a:p>
            <a:pPr algn="l"/>
            <a:r>
              <a:rPr lang="en-GB" dirty="0">
                <a:latin typeface="Letter-join Plus 2" panose="02000505000000020003" pitchFamily="50" charset="0"/>
              </a:rPr>
              <a:t>Communication changes</a:t>
            </a:r>
          </a:p>
        </p:txBody>
      </p:sp>
      <p:sp>
        <p:nvSpPr>
          <p:cNvPr id="3" name="Subtitle 2">
            <a:extLst>
              <a:ext uri="{FF2B5EF4-FFF2-40B4-BE49-F238E27FC236}">
                <a16:creationId xmlns:a16="http://schemas.microsoft.com/office/drawing/2014/main" id="{9946C9F3-E2E5-4B7D-91B5-13BA55A24D3B}"/>
              </a:ext>
            </a:extLst>
          </p:cNvPr>
          <p:cNvSpPr>
            <a:spLocks noGrp="1"/>
          </p:cNvSpPr>
          <p:nvPr>
            <p:ph type="subTitle" idx="1"/>
          </p:nvPr>
        </p:nvSpPr>
        <p:spPr>
          <a:xfrm>
            <a:off x="143933" y="1341436"/>
            <a:ext cx="11557000" cy="5414963"/>
          </a:xfrm>
        </p:spPr>
        <p:txBody>
          <a:bodyPr>
            <a:normAutofit fontScale="25000" lnSpcReduction="20000"/>
          </a:bodyPr>
          <a:lstStyle/>
          <a:p>
            <a:pPr algn="l"/>
            <a:r>
              <a:rPr lang="en-GB" sz="9600" dirty="0">
                <a:latin typeface="Letter-join Plus 2" panose="02000505000000020003" pitchFamily="50" charset="0"/>
              </a:rPr>
              <a:t>Any concerns that you have about your child must be raised with their class teacher in the first instance. This can be done in person at the beginning (8.45 – 8.55) or end of the school day (3.30 – 3.40) or via an email which should be sent through the school office. </a:t>
            </a:r>
          </a:p>
          <a:p>
            <a:pPr algn="l"/>
            <a:endParaRPr lang="en-GB" sz="9600" dirty="0">
              <a:latin typeface="Letter-join Plus 2" panose="02000505000000020003" pitchFamily="50" charset="0"/>
            </a:endParaRPr>
          </a:p>
          <a:p>
            <a:pPr algn="l"/>
            <a:r>
              <a:rPr lang="en-GB" sz="9600" dirty="0">
                <a:latin typeface="Letter-join Plus 2" panose="02000505000000020003" pitchFamily="50" charset="0"/>
              </a:rPr>
              <a:t>Teachers have between forty-eight and seventy-two hours to respond to this concern if it comes in writing. </a:t>
            </a:r>
          </a:p>
          <a:p>
            <a:pPr algn="l"/>
            <a:r>
              <a:rPr lang="en-GB" sz="9600" dirty="0">
                <a:latin typeface="Letter-join Plus 2" panose="02000505000000020003" pitchFamily="50" charset="0"/>
              </a:rPr>
              <a:t>We will do this via the school’s information management system – ARBOR which I would encourage you to sign up to if you haven’t already done so. Diane, Alejandra and </a:t>
            </a:r>
            <a:r>
              <a:rPr lang="en-GB" sz="9600" dirty="0" err="1">
                <a:latin typeface="Letter-join Plus 2" panose="02000505000000020003" pitchFamily="50" charset="0"/>
              </a:rPr>
              <a:t>Pawandeep</a:t>
            </a:r>
            <a:r>
              <a:rPr lang="en-GB" sz="9600" dirty="0">
                <a:latin typeface="Letter-join Plus 2" panose="02000505000000020003" pitchFamily="50" charset="0"/>
              </a:rPr>
              <a:t> are long standing members of staff who are thoroughly professional in their approach and handle all information that comes to them with sensitivity and care. They will direct your emails to the appropriate member of staff who will in turn respond to you either via ARBOR, in person or on the phone.</a:t>
            </a:r>
          </a:p>
          <a:p>
            <a:pPr algn="l"/>
            <a:endParaRPr lang="en-GB" sz="9600" dirty="0">
              <a:latin typeface="Letter-join Plus 2" panose="02000505000000020003" pitchFamily="50" charset="0"/>
            </a:endParaRPr>
          </a:p>
          <a:p>
            <a:pPr algn="l"/>
            <a:r>
              <a:rPr lang="en-GB" sz="9600" dirty="0">
                <a:latin typeface="Letter-join Plus 2" panose="02000505000000020003" pitchFamily="50" charset="0"/>
              </a:rPr>
              <a:t>If you feel that a meeting with your child’s class teacher is needed then an appointment will be made for you with all parties concerned.</a:t>
            </a:r>
          </a:p>
          <a:p>
            <a:pPr algn="l"/>
            <a:endParaRPr lang="en-GB" dirty="0"/>
          </a:p>
          <a:p>
            <a:pPr algn="l"/>
            <a:endParaRPr lang="en-GB" dirty="0"/>
          </a:p>
        </p:txBody>
      </p:sp>
    </p:spTree>
    <p:extLst>
      <p:ext uri="{BB962C8B-B14F-4D97-AF65-F5344CB8AC3E}">
        <p14:creationId xmlns:p14="http://schemas.microsoft.com/office/powerpoint/2010/main" val="2946913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0460" y="3169150"/>
            <a:ext cx="9144000" cy="2387600"/>
          </a:xfrm>
        </p:spPr>
        <p:txBody>
          <a:bodyPr>
            <a:normAutofit fontScale="90000"/>
          </a:bodyPr>
          <a:lstStyle/>
          <a:p>
            <a:br>
              <a:rPr lang="en-GB" sz="8000" b="1" dirty="0">
                <a:latin typeface="Berlin Sans FB Demi" panose="020E0802020502020306" pitchFamily="34" charset="0"/>
              </a:rPr>
            </a:br>
            <a:br>
              <a:rPr lang="en-GB" sz="8000" b="1" dirty="0">
                <a:latin typeface="Berlin Sans FB Demi" panose="020E0802020502020306" pitchFamily="34" charset="0"/>
              </a:rPr>
            </a:br>
            <a:endParaRPr lang="en-GB" sz="3600" b="1" dirty="0">
              <a:latin typeface="Berlin Sans FB Demi" panose="020E0802020502020306" pitchFamily="34" charset="0"/>
            </a:endParaRPr>
          </a:p>
        </p:txBody>
      </p:sp>
      <p:sp>
        <p:nvSpPr>
          <p:cNvPr id="5" name="Rectangle 4"/>
          <p:cNvSpPr/>
          <p:nvPr/>
        </p:nvSpPr>
        <p:spPr>
          <a:xfrm>
            <a:off x="951489" y="1141830"/>
            <a:ext cx="10041531" cy="4893647"/>
          </a:xfrm>
          <a:prstGeom prst="rect">
            <a:avLst/>
          </a:prstGeom>
        </p:spPr>
        <p:txBody>
          <a:bodyPr wrap="square">
            <a:spAutoFit/>
          </a:bodyPr>
          <a:lstStyle/>
          <a:p>
            <a:r>
              <a:rPr lang="en-GB" altLang="en-US" sz="3600" dirty="0">
                <a:latin typeface="Berlin Sans FB" panose="020E0602020502020306" pitchFamily="34" charset="0"/>
              </a:rPr>
              <a:t>Assembly</a:t>
            </a:r>
          </a:p>
          <a:p>
            <a:r>
              <a:rPr lang="en-GB" altLang="en-US" sz="3600" dirty="0">
                <a:latin typeface="Berlin Sans FB" panose="020E0602020502020306" pitchFamily="34" charset="0"/>
              </a:rPr>
              <a:t>Maths</a:t>
            </a:r>
          </a:p>
          <a:p>
            <a:r>
              <a:rPr lang="en-GB" altLang="en-US" sz="3600" dirty="0">
                <a:latin typeface="Berlin Sans FB" panose="020E0602020502020306" pitchFamily="34" charset="0"/>
              </a:rPr>
              <a:t>Sounds Write</a:t>
            </a:r>
          </a:p>
          <a:p>
            <a:r>
              <a:rPr lang="en-GB" altLang="en-US" sz="3600" dirty="0">
                <a:latin typeface="Berlin Sans FB" panose="020E0602020502020306" pitchFamily="34" charset="0"/>
              </a:rPr>
              <a:t>Destination reader</a:t>
            </a:r>
          </a:p>
          <a:p>
            <a:r>
              <a:rPr lang="en-GB" altLang="en-US" sz="3600" dirty="0">
                <a:latin typeface="Berlin Sans FB" panose="020E0602020502020306" pitchFamily="34" charset="0"/>
              </a:rPr>
              <a:t>Break – 11:15 till 11:30</a:t>
            </a:r>
          </a:p>
          <a:p>
            <a:r>
              <a:rPr lang="en-GB" altLang="en-US" sz="3600" dirty="0">
                <a:latin typeface="Berlin Sans FB" panose="020E0602020502020306" pitchFamily="34" charset="0"/>
              </a:rPr>
              <a:t>Literacy</a:t>
            </a:r>
          </a:p>
          <a:p>
            <a:r>
              <a:rPr lang="en-GB" altLang="en-US" sz="3600" dirty="0">
                <a:latin typeface="Berlin Sans FB" panose="020E0602020502020306" pitchFamily="34" charset="0"/>
              </a:rPr>
              <a:t>Lunch</a:t>
            </a:r>
          </a:p>
          <a:p>
            <a:r>
              <a:rPr lang="en-GB" altLang="en-US" sz="3600" dirty="0">
                <a:latin typeface="Berlin Sans FB" panose="020E0602020502020306" pitchFamily="34" charset="0"/>
              </a:rPr>
              <a:t>Afternoon lessons </a:t>
            </a:r>
          </a:p>
          <a:p>
            <a:r>
              <a:rPr lang="en-GB" altLang="en-US" sz="2400" dirty="0">
                <a:solidFill>
                  <a:srgbClr val="FF0000"/>
                </a:solidFill>
                <a:latin typeface="Berlin Sans FB" panose="020E0602020502020306" pitchFamily="34" charset="0"/>
              </a:rPr>
              <a:t>On Friday break will remain at 10:15 following celebration assembly</a:t>
            </a:r>
          </a:p>
        </p:txBody>
      </p:sp>
      <p:sp>
        <p:nvSpPr>
          <p:cNvPr id="6" name="TextBox 5"/>
          <p:cNvSpPr txBox="1"/>
          <p:nvPr/>
        </p:nvSpPr>
        <p:spPr>
          <a:xfrm>
            <a:off x="2190522" y="218500"/>
            <a:ext cx="8020280" cy="923330"/>
          </a:xfrm>
          <a:prstGeom prst="rect">
            <a:avLst/>
          </a:prstGeom>
          <a:noFill/>
        </p:spPr>
        <p:txBody>
          <a:bodyPr wrap="square" rtlCol="0">
            <a:spAutoFit/>
          </a:bodyPr>
          <a:lstStyle/>
          <a:p>
            <a:pPr algn="ctr"/>
            <a:r>
              <a:rPr lang="en-GB" sz="5400" dirty="0">
                <a:latin typeface="Berlin Sans FB" panose="020E0602020502020306" pitchFamily="34" charset="0"/>
              </a:rPr>
              <a:t>Daily Routines</a:t>
            </a:r>
          </a:p>
        </p:txBody>
      </p:sp>
    </p:spTree>
    <p:extLst>
      <p:ext uri="{BB962C8B-B14F-4D97-AF65-F5344CB8AC3E}">
        <p14:creationId xmlns:p14="http://schemas.microsoft.com/office/powerpoint/2010/main" val="751881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0461" y="3193534"/>
            <a:ext cx="9144000" cy="2387600"/>
          </a:xfrm>
        </p:spPr>
        <p:txBody>
          <a:bodyPr>
            <a:normAutofit fontScale="90000"/>
          </a:bodyPr>
          <a:lstStyle/>
          <a:p>
            <a:br>
              <a:rPr lang="en-GB" sz="8000" b="1" dirty="0">
                <a:latin typeface="Berlin Sans FB Demi" panose="020E0802020502020306" pitchFamily="34" charset="0"/>
              </a:rPr>
            </a:br>
            <a:br>
              <a:rPr lang="en-GB" sz="8000" b="1" dirty="0">
                <a:latin typeface="Berlin Sans FB Demi" panose="020E0802020502020306" pitchFamily="34" charset="0"/>
              </a:rPr>
            </a:br>
            <a:endParaRPr lang="en-GB" sz="3600" b="1" dirty="0">
              <a:latin typeface="Berlin Sans FB Demi" panose="020E0802020502020306" pitchFamily="34" charset="0"/>
            </a:endParaRPr>
          </a:p>
        </p:txBody>
      </p:sp>
      <p:sp>
        <p:nvSpPr>
          <p:cNvPr id="3" name="TextBox 2"/>
          <p:cNvSpPr txBox="1"/>
          <p:nvPr/>
        </p:nvSpPr>
        <p:spPr>
          <a:xfrm>
            <a:off x="-1204111" y="149066"/>
            <a:ext cx="5497815" cy="923330"/>
          </a:xfrm>
          <a:prstGeom prst="rect">
            <a:avLst/>
          </a:prstGeom>
          <a:noFill/>
        </p:spPr>
        <p:txBody>
          <a:bodyPr wrap="square" rtlCol="0">
            <a:spAutoFit/>
          </a:bodyPr>
          <a:lstStyle/>
          <a:p>
            <a:pPr algn="ctr"/>
            <a:r>
              <a:rPr lang="en-GB" sz="5400" dirty="0">
                <a:latin typeface="Berlin Sans FB" panose="020E0602020502020306" pitchFamily="34" charset="0"/>
              </a:rPr>
              <a:t>Literacy</a:t>
            </a:r>
          </a:p>
        </p:txBody>
      </p:sp>
      <p:sp>
        <p:nvSpPr>
          <p:cNvPr id="4" name="TextBox 3"/>
          <p:cNvSpPr txBox="1"/>
          <p:nvPr/>
        </p:nvSpPr>
        <p:spPr>
          <a:xfrm>
            <a:off x="292608" y="1230511"/>
            <a:ext cx="10339844" cy="5478423"/>
          </a:xfrm>
          <a:prstGeom prst="rect">
            <a:avLst/>
          </a:prstGeom>
          <a:noFill/>
        </p:spPr>
        <p:txBody>
          <a:bodyPr wrap="square" rtlCol="0">
            <a:spAutoFit/>
          </a:bodyPr>
          <a:lstStyle/>
          <a:p>
            <a:pPr algn="just"/>
            <a:r>
              <a:rPr lang="en-GB" sz="3500" dirty="0">
                <a:solidFill>
                  <a:srgbClr val="FF0000"/>
                </a:solidFill>
                <a:latin typeface="Berlin Sans FB" panose="020E0602020502020306" pitchFamily="34" charset="0"/>
              </a:rPr>
              <a:t>Across the school we teach literacy through our </a:t>
            </a:r>
          </a:p>
          <a:p>
            <a:pPr algn="just"/>
            <a:r>
              <a:rPr lang="en-GB" sz="3500" dirty="0">
                <a:solidFill>
                  <a:srgbClr val="FF0000"/>
                </a:solidFill>
                <a:latin typeface="Berlin Sans FB" panose="020E0602020502020306" pitchFamily="34" charset="0"/>
              </a:rPr>
              <a:t>Talk for Writing program. </a:t>
            </a:r>
          </a:p>
          <a:p>
            <a:pPr algn="just"/>
            <a:endParaRPr lang="en-GB" sz="3500" dirty="0">
              <a:latin typeface="Berlin Sans FB" panose="020E0602020502020306" pitchFamily="34" charset="0"/>
            </a:endParaRPr>
          </a:p>
          <a:p>
            <a:pPr marL="457200" indent="-457200" algn="just">
              <a:buFont typeface="Arial" panose="020B0604020202020204" pitchFamily="34" charset="0"/>
              <a:buChar char="•"/>
            </a:pPr>
            <a:r>
              <a:rPr lang="en-GB" sz="3500" dirty="0">
                <a:latin typeface="Berlin Sans FB" panose="020E0602020502020306" pitchFamily="34" charset="0"/>
              </a:rPr>
              <a:t>Enables children to imitate the key language they need for a particular topic orally before they try reading and analysing it. </a:t>
            </a:r>
          </a:p>
          <a:p>
            <a:pPr marL="457200" indent="-457200" algn="just">
              <a:buFont typeface="Arial" panose="020B0604020202020204" pitchFamily="34" charset="0"/>
              <a:buChar char="•"/>
            </a:pPr>
            <a:r>
              <a:rPr lang="en-GB" sz="3500" dirty="0">
                <a:latin typeface="Berlin Sans FB" panose="020E0602020502020306" pitchFamily="34" charset="0"/>
              </a:rPr>
              <a:t>Through fun activities that help them rehearse the tune of the language they need, followed by shared writing to show them how to craft their writing, children are helped to write in the same style.</a:t>
            </a:r>
          </a:p>
        </p:txBody>
      </p:sp>
      <p:pic>
        <p:nvPicPr>
          <p:cNvPr id="5" name="Picture 2" descr="Training and Services | St. George's School, Battersea">
            <a:extLst>
              <a:ext uri="{FF2B5EF4-FFF2-40B4-BE49-F238E27FC236}">
                <a16:creationId xmlns:a16="http://schemas.microsoft.com/office/drawing/2014/main" id="{3930BAA7-FE81-4D2E-BF0B-DCF237DEC62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086" b="36430"/>
          <a:stretch/>
        </p:blipFill>
        <p:spPr bwMode="auto">
          <a:xfrm>
            <a:off x="6427303" y="149066"/>
            <a:ext cx="5664323" cy="1242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952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8601" y="2433371"/>
            <a:ext cx="9144000" cy="2387600"/>
          </a:xfrm>
        </p:spPr>
        <p:txBody>
          <a:bodyPr>
            <a:normAutofit fontScale="90000"/>
          </a:bodyPr>
          <a:lstStyle/>
          <a:p>
            <a:br>
              <a:rPr lang="en-GB" sz="8000" b="1" dirty="0">
                <a:latin typeface="Berlin Sans FB Demi" panose="020E0802020502020306" pitchFamily="34" charset="0"/>
              </a:rPr>
            </a:br>
            <a:br>
              <a:rPr lang="en-GB" sz="8000" dirty="0"/>
            </a:br>
            <a:br>
              <a:rPr lang="en-GB" sz="8000" dirty="0"/>
            </a:br>
            <a:br>
              <a:rPr lang="en-GB" sz="8000" b="1" dirty="0">
                <a:latin typeface="Berlin Sans FB Demi" panose="020E0802020502020306" pitchFamily="34" charset="0"/>
              </a:rPr>
            </a:br>
            <a:endParaRPr lang="en-GB" sz="3600" b="1" dirty="0">
              <a:latin typeface="Berlin Sans FB Demi" panose="020E0802020502020306" pitchFamily="34" charset="0"/>
            </a:endParaRPr>
          </a:p>
        </p:txBody>
      </p:sp>
      <p:sp>
        <p:nvSpPr>
          <p:cNvPr id="6" name="TextBox 5"/>
          <p:cNvSpPr txBox="1"/>
          <p:nvPr/>
        </p:nvSpPr>
        <p:spPr>
          <a:xfrm>
            <a:off x="1133856" y="2291508"/>
            <a:ext cx="8913527" cy="4401205"/>
          </a:xfrm>
          <a:prstGeom prst="rect">
            <a:avLst/>
          </a:prstGeom>
          <a:noFill/>
        </p:spPr>
        <p:txBody>
          <a:bodyPr wrap="square" rtlCol="0">
            <a:spAutoFit/>
          </a:bodyPr>
          <a:lstStyle/>
          <a:p>
            <a:pPr algn="ctr"/>
            <a:r>
              <a:rPr lang="en-GB" sz="4000" dirty="0">
                <a:latin typeface="Berlin Sans FB" panose="020E0602020502020306" pitchFamily="34" charset="0"/>
              </a:rPr>
              <a:t>In year 6, we teach the White Rose maths program to the children. This approach to teaching maths ensures that children develop a deeper conceptual understanding over time through concrete and abstract learning opportunities.</a:t>
            </a:r>
          </a:p>
        </p:txBody>
      </p:sp>
      <p:sp>
        <p:nvSpPr>
          <p:cNvPr id="3" name="AutoShape 2" descr="Image result for WHITE ROSE math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8" name="Picture 4" descr="Image result for WHITE ROSE math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091" y="75698"/>
            <a:ext cx="2414138" cy="2414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26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0461" y="3193534"/>
            <a:ext cx="9144000" cy="2387600"/>
          </a:xfrm>
        </p:spPr>
        <p:txBody>
          <a:bodyPr>
            <a:normAutofit fontScale="90000"/>
          </a:bodyPr>
          <a:lstStyle/>
          <a:p>
            <a:br>
              <a:rPr lang="en-GB" sz="8000" b="1" dirty="0">
                <a:latin typeface="Berlin Sans FB Demi" panose="020E0802020502020306" pitchFamily="34" charset="0"/>
              </a:rPr>
            </a:br>
            <a:br>
              <a:rPr lang="en-GB" sz="8000" b="1" dirty="0">
                <a:latin typeface="Berlin Sans FB Demi" panose="020E0802020502020306" pitchFamily="34" charset="0"/>
              </a:rPr>
            </a:br>
            <a:endParaRPr lang="en-GB" sz="3600" b="1" dirty="0">
              <a:latin typeface="Berlin Sans FB Demi" panose="020E0802020502020306" pitchFamily="34" charset="0"/>
            </a:endParaRPr>
          </a:p>
        </p:txBody>
      </p:sp>
      <p:sp>
        <p:nvSpPr>
          <p:cNvPr id="4" name="TextBox 3"/>
          <p:cNvSpPr txBox="1"/>
          <p:nvPr/>
        </p:nvSpPr>
        <p:spPr>
          <a:xfrm>
            <a:off x="-448737" y="179655"/>
            <a:ext cx="6544737" cy="923330"/>
          </a:xfrm>
          <a:prstGeom prst="rect">
            <a:avLst/>
          </a:prstGeom>
          <a:noFill/>
        </p:spPr>
        <p:txBody>
          <a:bodyPr wrap="square" rtlCol="0">
            <a:spAutoFit/>
          </a:bodyPr>
          <a:lstStyle/>
          <a:p>
            <a:pPr algn="ctr"/>
            <a:r>
              <a:rPr lang="en-GB" sz="5400" dirty="0">
                <a:latin typeface="Berlin Sans FB" panose="020E0602020502020306" pitchFamily="34" charset="0"/>
              </a:rPr>
              <a:t>Destination Reader</a:t>
            </a:r>
          </a:p>
        </p:txBody>
      </p:sp>
      <p:sp>
        <p:nvSpPr>
          <p:cNvPr id="5" name="TextBox 4"/>
          <p:cNvSpPr txBox="1"/>
          <p:nvPr/>
        </p:nvSpPr>
        <p:spPr>
          <a:xfrm>
            <a:off x="109728" y="1174188"/>
            <a:ext cx="11753088" cy="4939814"/>
          </a:xfrm>
          <a:prstGeom prst="rect">
            <a:avLst/>
          </a:prstGeom>
          <a:noFill/>
        </p:spPr>
        <p:txBody>
          <a:bodyPr wrap="square" rtlCol="0">
            <a:spAutoFit/>
          </a:bodyPr>
          <a:lstStyle/>
          <a:p>
            <a:r>
              <a:rPr lang="en-GB" sz="3500" dirty="0">
                <a:solidFill>
                  <a:srgbClr val="FF0000"/>
                </a:solidFill>
                <a:latin typeface="Berlin Sans FB" panose="020E0602020502020306" pitchFamily="34" charset="0"/>
              </a:rPr>
              <a:t>Destination Reader (DR) is our KS2 program to teach reading. </a:t>
            </a:r>
          </a:p>
          <a:p>
            <a:endParaRPr lang="en-GB" sz="3500" dirty="0">
              <a:latin typeface="Berlin Sans FB" panose="020E0602020502020306" pitchFamily="34" charset="0"/>
            </a:endParaRPr>
          </a:p>
          <a:p>
            <a:endParaRPr lang="en-GB" sz="3500" dirty="0">
              <a:latin typeface="Berlin Sans FB" panose="020E0602020502020306" pitchFamily="34" charset="0"/>
            </a:endParaRPr>
          </a:p>
          <a:p>
            <a:pPr marL="285750" indent="-285750">
              <a:buFont typeface="Arial" panose="020B0604020202020204" pitchFamily="34" charset="0"/>
              <a:buChar char="•"/>
            </a:pPr>
            <a:r>
              <a:rPr lang="en-GB" sz="3500" dirty="0">
                <a:latin typeface="Berlin Sans FB" panose="020E0602020502020306" pitchFamily="34" charset="0"/>
              </a:rPr>
              <a:t>Promotes a love for reading</a:t>
            </a:r>
          </a:p>
          <a:p>
            <a:pPr marL="285750" indent="-285750">
              <a:buFont typeface="Arial" panose="020B0604020202020204" pitchFamily="34" charset="0"/>
              <a:buChar char="•"/>
            </a:pPr>
            <a:r>
              <a:rPr lang="en-GB" sz="3500" dirty="0">
                <a:latin typeface="Berlin Sans FB" panose="020E0602020502020306" pitchFamily="34" charset="0"/>
              </a:rPr>
              <a:t>Opportunities to share and discuss texts throughout the lesson</a:t>
            </a:r>
          </a:p>
          <a:p>
            <a:pPr marL="285750" indent="-285750">
              <a:buFont typeface="Arial" panose="020B0604020202020204" pitchFamily="34" charset="0"/>
              <a:buChar char="•"/>
            </a:pPr>
            <a:r>
              <a:rPr lang="en-GB" sz="3500" dirty="0">
                <a:latin typeface="Berlin Sans FB" panose="020E0602020502020306" pitchFamily="34" charset="0"/>
              </a:rPr>
              <a:t>Provides children with the necessary skills to become confident and competent readers</a:t>
            </a:r>
          </a:p>
          <a:p>
            <a:pPr marL="285750" indent="-285750">
              <a:buFont typeface="Arial" panose="020B0604020202020204" pitchFamily="34" charset="0"/>
              <a:buChar char="•"/>
            </a:pPr>
            <a:r>
              <a:rPr lang="en-GB" sz="3500" dirty="0">
                <a:latin typeface="Berlin Sans FB" panose="020E0602020502020306" pitchFamily="34" charset="0"/>
              </a:rPr>
              <a:t>Develop children’s ability to listen and respond to other’s opinions about a text.</a:t>
            </a:r>
          </a:p>
        </p:txBody>
      </p:sp>
    </p:spTree>
    <p:extLst>
      <p:ext uri="{BB962C8B-B14F-4D97-AF65-F5344CB8AC3E}">
        <p14:creationId xmlns:p14="http://schemas.microsoft.com/office/powerpoint/2010/main" val="3035083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06921" y="625931"/>
            <a:ext cx="9728555" cy="923330"/>
          </a:xfrm>
          <a:prstGeom prst="rect">
            <a:avLst/>
          </a:prstGeom>
          <a:noFill/>
        </p:spPr>
        <p:txBody>
          <a:bodyPr wrap="square" rtlCol="0">
            <a:spAutoFit/>
          </a:bodyPr>
          <a:lstStyle/>
          <a:p>
            <a:pPr algn="ctr"/>
            <a:r>
              <a:rPr lang="en-GB" sz="5400" dirty="0"/>
              <a:t>Accelerated Reader</a:t>
            </a:r>
          </a:p>
        </p:txBody>
      </p:sp>
      <p:sp>
        <p:nvSpPr>
          <p:cNvPr id="5" name="TextBox 4"/>
          <p:cNvSpPr txBox="1"/>
          <p:nvPr/>
        </p:nvSpPr>
        <p:spPr>
          <a:xfrm>
            <a:off x="704087" y="1841242"/>
            <a:ext cx="10847211" cy="4031873"/>
          </a:xfrm>
          <a:prstGeom prst="rect">
            <a:avLst/>
          </a:prstGeom>
          <a:noFill/>
        </p:spPr>
        <p:txBody>
          <a:bodyPr wrap="square" rtlCol="0">
            <a:spAutoFit/>
          </a:bodyPr>
          <a:lstStyle/>
          <a:p>
            <a:r>
              <a:rPr lang="en-GB" sz="2800" dirty="0">
                <a:solidFill>
                  <a:srgbClr val="FF0000"/>
                </a:solidFill>
              </a:rPr>
              <a:t>Accelerated reader is used in KS2 to promote reading at home and within school</a:t>
            </a:r>
          </a:p>
          <a:p>
            <a:endParaRPr lang="en-GB" sz="2000" dirty="0"/>
          </a:p>
          <a:p>
            <a:pPr marL="342900" indent="-342900">
              <a:buFont typeface="Arial" panose="020B0604020202020204" pitchFamily="34" charset="0"/>
              <a:buChar char="•"/>
            </a:pPr>
            <a:r>
              <a:rPr lang="en-GB" sz="2000" dirty="0"/>
              <a:t>MOST books within school have a code on them</a:t>
            </a:r>
          </a:p>
          <a:p>
            <a:pPr marL="342900" indent="-342900">
              <a:buFont typeface="Arial" panose="020B0604020202020204" pitchFamily="34" charset="0"/>
              <a:buChar char="•"/>
            </a:pPr>
            <a:r>
              <a:rPr lang="en-GB" sz="2000" dirty="0"/>
              <a:t>Children can use this code to complete a quiz on Accelerated Reader</a:t>
            </a:r>
          </a:p>
          <a:p>
            <a:pPr marL="342900" indent="-342900">
              <a:buFont typeface="Arial" panose="020B0604020202020204" pitchFamily="34" charset="0"/>
              <a:buChar char="•"/>
            </a:pPr>
            <a:r>
              <a:rPr lang="en-GB" sz="2000" dirty="0"/>
              <a:t>If your child achieves 80% or more, they will earn a certificate in celebration assembly</a:t>
            </a:r>
          </a:p>
          <a:p>
            <a:pPr marL="342900" indent="-342900">
              <a:buFont typeface="Arial" panose="020B0604020202020204" pitchFamily="34" charset="0"/>
              <a:buChar char="•"/>
            </a:pPr>
            <a:r>
              <a:rPr lang="en-GB" sz="2000" dirty="0"/>
              <a:t>Once your child has received 10 certificates, they will order a book of their choice through Mr </a:t>
            </a:r>
            <a:r>
              <a:rPr lang="en-GB" sz="2000" dirty="0" err="1"/>
              <a:t>Soyka</a:t>
            </a:r>
            <a:r>
              <a:rPr lang="en-GB" sz="2000" dirty="0"/>
              <a:t> (The books they earn certificates for, must be at their appropriate levels)</a:t>
            </a:r>
          </a:p>
          <a:p>
            <a:pPr marL="342900" indent="-342900">
              <a:buFont typeface="Arial" panose="020B0604020202020204" pitchFamily="34" charset="0"/>
              <a:buChar char="•"/>
            </a:pPr>
            <a:r>
              <a:rPr lang="en-GB" sz="2000" dirty="0"/>
              <a:t>Please note: Not all books are on the Accelerated reader system, so your child can not be tested on all books they read.</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Children will have the opportunity to complete Accelerated reader quizzes using a class tablet.</a:t>
            </a:r>
          </a:p>
        </p:txBody>
      </p:sp>
    </p:spTree>
    <p:extLst>
      <p:ext uri="{BB962C8B-B14F-4D97-AF65-F5344CB8AC3E}">
        <p14:creationId xmlns:p14="http://schemas.microsoft.com/office/powerpoint/2010/main" val="3340623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0461" y="3193534"/>
            <a:ext cx="9144000" cy="2387600"/>
          </a:xfrm>
        </p:spPr>
        <p:txBody>
          <a:bodyPr>
            <a:normAutofit fontScale="90000"/>
          </a:bodyPr>
          <a:lstStyle/>
          <a:p>
            <a:br>
              <a:rPr lang="en-GB" sz="8000" b="1" dirty="0">
                <a:latin typeface="Berlin Sans FB Demi" panose="020E0802020502020306" pitchFamily="34" charset="0"/>
              </a:rPr>
            </a:br>
            <a:br>
              <a:rPr lang="en-GB" sz="8000" b="1" dirty="0">
                <a:latin typeface="Berlin Sans FB Demi" panose="020E0802020502020306" pitchFamily="34" charset="0"/>
              </a:rPr>
            </a:br>
            <a:endParaRPr lang="en-GB" sz="3600" b="1" dirty="0">
              <a:latin typeface="Berlin Sans FB Demi" panose="020E0802020502020306" pitchFamily="34" charset="0"/>
            </a:endParaRPr>
          </a:p>
        </p:txBody>
      </p:sp>
      <p:sp>
        <p:nvSpPr>
          <p:cNvPr id="4" name="TextBox 3"/>
          <p:cNvSpPr txBox="1"/>
          <p:nvPr/>
        </p:nvSpPr>
        <p:spPr>
          <a:xfrm>
            <a:off x="2341830" y="421406"/>
            <a:ext cx="8020280" cy="923330"/>
          </a:xfrm>
          <a:prstGeom prst="rect">
            <a:avLst/>
          </a:prstGeom>
          <a:noFill/>
        </p:spPr>
        <p:txBody>
          <a:bodyPr wrap="square" rtlCol="0">
            <a:spAutoFit/>
          </a:bodyPr>
          <a:lstStyle/>
          <a:p>
            <a:pPr algn="ctr"/>
            <a:r>
              <a:rPr lang="en-GB" sz="5400" dirty="0">
                <a:latin typeface="Berlin Sans FB" panose="020E0602020502020306" pitchFamily="34" charset="0"/>
              </a:rPr>
              <a:t>Spelling</a:t>
            </a:r>
          </a:p>
        </p:txBody>
      </p:sp>
      <p:sp>
        <p:nvSpPr>
          <p:cNvPr id="5" name="TextBox 4"/>
          <p:cNvSpPr txBox="1"/>
          <p:nvPr/>
        </p:nvSpPr>
        <p:spPr>
          <a:xfrm>
            <a:off x="1940461" y="1961002"/>
            <a:ext cx="8823019" cy="4555093"/>
          </a:xfrm>
          <a:prstGeom prst="rect">
            <a:avLst/>
          </a:prstGeom>
          <a:noFill/>
        </p:spPr>
        <p:txBody>
          <a:bodyPr wrap="square" rtlCol="0">
            <a:spAutoFit/>
          </a:bodyPr>
          <a:lstStyle/>
          <a:p>
            <a:pPr marL="457200" indent="-457200" algn="just">
              <a:buFont typeface="Arial" panose="020B0604020202020204" pitchFamily="34" charset="0"/>
              <a:buChar char="•"/>
            </a:pPr>
            <a:r>
              <a:rPr lang="en-GB" sz="2800" dirty="0">
                <a:latin typeface="Berlin Sans FB" panose="020E0602020502020306" pitchFamily="34" charset="0"/>
              </a:rPr>
              <a:t>In Years 1- 6 we use the ‘Sounds Write’ program to teach the children spelling rules and conventions. The children have a 15 minute session three times a week where they are focusing on a key spelling rules.</a:t>
            </a:r>
          </a:p>
          <a:p>
            <a:pPr marL="457200" indent="-457200" algn="just">
              <a:buFont typeface="Arial" panose="020B0604020202020204" pitchFamily="34" charset="0"/>
              <a:buChar char="•"/>
            </a:pPr>
            <a:endParaRPr lang="en-GB" sz="2800" dirty="0">
              <a:latin typeface="Berlin Sans FB" panose="020E0602020502020306" pitchFamily="34" charset="0"/>
            </a:endParaRPr>
          </a:p>
          <a:p>
            <a:pPr marL="457200" indent="-457200" algn="just">
              <a:buFont typeface="Arial" panose="020B0604020202020204" pitchFamily="34" charset="0"/>
              <a:buChar char="•"/>
            </a:pPr>
            <a:r>
              <a:rPr lang="en-GB" sz="3000" dirty="0">
                <a:latin typeface="Berlin Sans FB" panose="020E0602020502020306" pitchFamily="34" charset="0"/>
              </a:rPr>
              <a:t>Please support the children at home by practising their spellings daily.</a:t>
            </a:r>
          </a:p>
          <a:p>
            <a:pPr marL="457200" indent="-457200" algn="just">
              <a:buFont typeface="Arial" panose="020B0604020202020204" pitchFamily="34" charset="0"/>
              <a:buChar char="•"/>
            </a:pPr>
            <a:r>
              <a:rPr lang="en-GB" sz="3000" dirty="0">
                <a:solidFill>
                  <a:srgbClr val="FF0000"/>
                </a:solidFill>
                <a:latin typeface="Berlin Sans FB" panose="020E0602020502020306" pitchFamily="34" charset="0"/>
              </a:rPr>
              <a:t>Spellings are sent home every Friday </a:t>
            </a:r>
          </a:p>
          <a:p>
            <a:pPr marL="457200" indent="-457200" algn="just">
              <a:buFont typeface="Arial" panose="020B0604020202020204" pitchFamily="34" charset="0"/>
              <a:buChar char="•"/>
            </a:pPr>
            <a:r>
              <a:rPr lang="en-GB" sz="3000" dirty="0">
                <a:solidFill>
                  <a:srgbClr val="FF0000"/>
                </a:solidFill>
                <a:latin typeface="Berlin Sans FB" panose="020E0602020502020306" pitchFamily="34" charset="0"/>
              </a:rPr>
              <a:t>Spelling Challenge takes place on the following Friday.</a:t>
            </a:r>
          </a:p>
        </p:txBody>
      </p:sp>
      <p:pic>
        <p:nvPicPr>
          <p:cNvPr id="6" name="Picture 2" descr="Home | Sounds Write Sounds Write - first rate phonics | An exciting, new  approach to the teaching of reading, spelling and writing An exciting, new  approach to the teaching of reading,">
            <a:extLst>
              <a:ext uri="{FF2B5EF4-FFF2-40B4-BE49-F238E27FC236}">
                <a16:creationId xmlns:a16="http://schemas.microsoft.com/office/drawing/2014/main" id="{9574062A-3097-4E18-8D6B-F8665B7C8B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269" y="106783"/>
            <a:ext cx="1905000" cy="155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9057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744</TotalTime>
  <Words>1551</Words>
  <Application>Microsoft Office PowerPoint</Application>
  <PresentationFormat>Widescreen</PresentationFormat>
  <Paragraphs>156</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Berlin Sans FB</vt:lpstr>
      <vt:lpstr>Berlin Sans FB Demi</vt:lpstr>
      <vt:lpstr>Calibri</vt:lpstr>
      <vt:lpstr>Calibri Light</vt:lpstr>
      <vt:lpstr>Letter-join Plus 2</vt:lpstr>
      <vt:lpstr>Office Theme</vt:lpstr>
      <vt:lpstr>  Welcome to Year 6 Meet the Teacher   </vt:lpstr>
      <vt:lpstr>Staff in Year 6</vt:lpstr>
      <vt:lpstr>Communication changes</vt:lpstr>
      <vt:lpstr>  </vt:lpstr>
      <vt:lpstr>  </vt:lpstr>
      <vt:lpstr>    </vt:lpstr>
      <vt:lpstr>  </vt:lpstr>
      <vt:lpstr>PowerPoint Presentation</vt:lpstr>
      <vt:lpstr>  </vt:lpstr>
      <vt:lpstr>Wider Curriculum</vt:lpstr>
      <vt:lpstr>PowerPoint Presentation</vt:lpstr>
      <vt:lpstr>Assessment (Years 3 to 6)</vt:lpstr>
      <vt:lpstr>  </vt:lpstr>
      <vt:lpstr>  </vt:lpstr>
      <vt:lpstr>PowerPoint Presentation</vt:lpstr>
      <vt:lpstr>PowerPoint Presentation</vt:lpstr>
      <vt:lpstr>Pick Up</vt:lpstr>
      <vt:lpstr>What does my child need to bring?</vt:lpstr>
      <vt:lpstr>School Uniform</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dc:title>
  <dc:creator>Jonathan Smith</dc:creator>
  <cp:lastModifiedBy> Mattocks</cp:lastModifiedBy>
  <cp:revision>59</cp:revision>
  <cp:lastPrinted>2025-09-15T13:45:00Z</cp:lastPrinted>
  <dcterms:created xsi:type="dcterms:W3CDTF">2020-09-07T10:40:20Z</dcterms:created>
  <dcterms:modified xsi:type="dcterms:W3CDTF">2025-09-18T07:36:02Z</dcterms:modified>
</cp:coreProperties>
</file>