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0" r:id="rId3"/>
    <p:sldId id="273" r:id="rId4"/>
    <p:sldId id="274" r:id="rId5"/>
    <p:sldId id="291" r:id="rId6"/>
    <p:sldId id="281" r:id="rId7"/>
    <p:sldId id="260" r:id="rId8"/>
    <p:sldId id="263" r:id="rId9"/>
    <p:sldId id="261" r:id="rId10"/>
    <p:sldId id="258" r:id="rId11"/>
    <p:sldId id="277" r:id="rId12"/>
    <p:sldId id="270" r:id="rId13"/>
    <p:sldId id="267" r:id="rId14"/>
    <p:sldId id="275" r:id="rId15"/>
    <p:sldId id="279" r:id="rId16"/>
    <p:sldId id="288" r:id="rId17"/>
    <p:sldId id="283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B3F2-A6CF-4D57-B10A-D4867B1CF6B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A95-93C6-4DDA-AAB8-82B913814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0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B3F2-A6CF-4D57-B10A-D4867B1CF6B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A95-93C6-4DDA-AAB8-82B913814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90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B3F2-A6CF-4D57-B10A-D4867B1CF6B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A95-93C6-4DDA-AAB8-82B913814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4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B3F2-A6CF-4D57-B10A-D4867B1CF6B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A95-93C6-4DDA-AAB8-82B913814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6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B3F2-A6CF-4D57-B10A-D4867B1CF6B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A95-93C6-4DDA-AAB8-82B913814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B3F2-A6CF-4D57-B10A-D4867B1CF6B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A95-93C6-4DDA-AAB8-82B913814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0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B3F2-A6CF-4D57-B10A-D4867B1CF6B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A95-93C6-4DDA-AAB8-82B913814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26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B3F2-A6CF-4D57-B10A-D4867B1CF6B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A95-93C6-4DDA-AAB8-82B913814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07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B3F2-A6CF-4D57-B10A-D4867B1CF6B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A95-93C6-4DDA-AAB8-82B913814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96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B3F2-A6CF-4D57-B10A-D4867B1CF6B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A95-93C6-4DDA-AAB8-82B913814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6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B3F2-A6CF-4D57-B10A-D4867B1CF6B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A95-93C6-4DDA-AAB8-82B913814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6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1B3F2-A6CF-4D57-B10A-D4867B1CF6B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CCA95-93C6-4DDA-AAB8-82B913814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3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alk4writing.com/abou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campsbourne.haringey.sch.u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1333-2E17-4A8A-AB4D-6D9B06F5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15" y="34314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What we will cover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164E2-CC54-4213-AB86-39924B98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15" y="1359877"/>
            <a:ext cx="10515600" cy="5132998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/>
              <a:t>Staff in Year 2</a:t>
            </a:r>
          </a:p>
          <a:p>
            <a:r>
              <a:rPr lang="en-GB" sz="3200" dirty="0"/>
              <a:t>What your child will need</a:t>
            </a:r>
          </a:p>
          <a:p>
            <a:r>
              <a:rPr lang="en-GB" sz="3200" dirty="0"/>
              <a:t>School uniform</a:t>
            </a:r>
          </a:p>
          <a:p>
            <a:r>
              <a:rPr lang="en-GB" sz="3200" dirty="0"/>
              <a:t>Routines (a typical day)</a:t>
            </a:r>
          </a:p>
          <a:p>
            <a:r>
              <a:rPr lang="en-GB" sz="3200" dirty="0"/>
              <a:t>Overview of core subjects</a:t>
            </a:r>
          </a:p>
          <a:p>
            <a:r>
              <a:rPr lang="en-GB" sz="3200" dirty="0"/>
              <a:t>Assessment</a:t>
            </a:r>
          </a:p>
          <a:p>
            <a:r>
              <a:rPr lang="en-GB" sz="3200" dirty="0"/>
              <a:t>Wider curriculum</a:t>
            </a:r>
          </a:p>
          <a:p>
            <a:r>
              <a:rPr lang="en-GB" sz="3200" dirty="0"/>
              <a:t>Trips</a:t>
            </a:r>
          </a:p>
          <a:p>
            <a:r>
              <a:rPr lang="en-GB" sz="3200" dirty="0"/>
              <a:t>PE / Swimming</a:t>
            </a:r>
          </a:p>
          <a:p>
            <a:r>
              <a:rPr lang="en-GB" sz="3200" dirty="0"/>
              <a:t>Behaviour and ClassDojo</a:t>
            </a:r>
          </a:p>
          <a:p>
            <a:r>
              <a:rPr lang="en-GB" sz="3200" dirty="0"/>
              <a:t>Drop off/Pick up</a:t>
            </a:r>
          </a:p>
          <a:p>
            <a:r>
              <a:rPr lang="en-GB" sz="3200" dirty="0"/>
              <a:t>Communicating with the teachers</a:t>
            </a:r>
          </a:p>
          <a:p>
            <a:r>
              <a:rPr lang="en-GB" sz="3200" dirty="0"/>
              <a:t>Support at home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Campsbourne School and Extended Services, Nightingale Ln, London N8 7AF, UK">
            <a:extLst>
              <a:ext uri="{FF2B5EF4-FFF2-40B4-BE49-F238E27FC236}">
                <a16:creationId xmlns:a16="http://schemas.microsoft.com/office/drawing/2014/main" id="{822A411F-0217-434F-AD35-1CDE5E78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53" y="1667933"/>
            <a:ext cx="3263902" cy="43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5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GB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n-GB" dirty="0">
                <a:latin typeface="+mj-lt"/>
              </a:rPr>
              <a:t>Across the school we teach literacy through our Talk for Writing program. </a:t>
            </a:r>
          </a:p>
          <a:p>
            <a:pPr algn="just"/>
            <a:r>
              <a:rPr lang="en-GB" dirty="0">
                <a:latin typeface="+mj-lt"/>
              </a:rPr>
              <a:t>Enables children to imitate the key language they need for a particular topic orally before they try reading and analysing it. </a:t>
            </a:r>
          </a:p>
          <a:p>
            <a:pPr algn="just"/>
            <a:r>
              <a:rPr lang="en-GB" dirty="0">
                <a:latin typeface="+mj-lt"/>
              </a:rPr>
              <a:t>We imitate, innovate and invent a text.</a:t>
            </a:r>
          </a:p>
          <a:p>
            <a:r>
              <a:rPr lang="en-GB" dirty="0">
                <a:latin typeface="+mj-lt"/>
              </a:rPr>
              <a:t>You can find out more information at </a:t>
            </a:r>
            <a:r>
              <a:rPr lang="en-GB" dirty="0">
                <a:latin typeface="+mj-lt"/>
                <a:hlinkClick r:id="rId2"/>
              </a:rPr>
              <a:t>www.talk4writing.com/about</a:t>
            </a:r>
            <a:endParaRPr lang="en-GB" dirty="0">
              <a:latin typeface="+mj-lt"/>
            </a:endParaRPr>
          </a:p>
          <a:p>
            <a:pPr algn="just"/>
            <a:endParaRPr lang="en-GB" dirty="0"/>
          </a:p>
          <a:p>
            <a:endParaRPr lang="en-GB" dirty="0"/>
          </a:p>
        </p:txBody>
      </p:sp>
      <p:pic>
        <p:nvPicPr>
          <p:cNvPr id="1026" name="Picture 2" descr="Training and Services | St. George's School, Batters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4" y="286834"/>
            <a:ext cx="7364518" cy="192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1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Assessment (Year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221"/>
            <a:ext cx="10515600" cy="3694922"/>
          </a:xfrm>
        </p:spPr>
        <p:txBody>
          <a:bodyPr>
            <a:normAutofit/>
          </a:bodyPr>
          <a:lstStyle/>
          <a:p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On-going</a:t>
            </a:r>
          </a:p>
          <a:p>
            <a:r>
              <a:rPr lang="en-GB" dirty="0">
                <a:latin typeface="+mj-lt"/>
              </a:rPr>
              <a:t>Weekly spelling challenges</a:t>
            </a:r>
          </a:p>
          <a:p>
            <a:r>
              <a:rPr lang="en-GB" dirty="0">
                <a:latin typeface="+mj-lt"/>
              </a:rPr>
              <a:t>End of Autumn and Summer assessments 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SATs are no longer compulsory</a:t>
            </a:r>
          </a:p>
        </p:txBody>
      </p:sp>
    </p:spTree>
    <p:extLst>
      <p:ext uri="{BB962C8B-B14F-4D97-AF65-F5344CB8AC3E}">
        <p14:creationId xmlns:p14="http://schemas.microsoft.com/office/powerpoint/2010/main" val="406205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Educational Visits / Trips and Performances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+mj-lt"/>
              </a:rPr>
              <a:t>Autumn term</a:t>
            </a:r>
            <a:r>
              <a:rPr lang="en-GB" dirty="0">
                <a:latin typeface="+mj-lt"/>
              </a:rPr>
              <a:t>: Alexandra Palace/Park</a:t>
            </a:r>
          </a:p>
          <a:p>
            <a:r>
              <a:rPr lang="en-GB" b="1" dirty="0">
                <a:latin typeface="+mj-lt"/>
              </a:rPr>
              <a:t>Spring term</a:t>
            </a:r>
            <a:r>
              <a:rPr lang="en-GB" dirty="0">
                <a:latin typeface="+mj-lt"/>
              </a:rPr>
              <a:t>: Science Museum</a:t>
            </a:r>
          </a:p>
          <a:p>
            <a:r>
              <a:rPr lang="en-GB" b="1" dirty="0">
                <a:latin typeface="+mj-lt"/>
              </a:rPr>
              <a:t>Summer term</a:t>
            </a:r>
            <a:r>
              <a:rPr lang="en-GB" dirty="0">
                <a:latin typeface="+mj-lt"/>
              </a:rPr>
              <a:t>: Go Ape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9DAE8-B576-418F-A25A-BF4B1B1C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014" y="3766700"/>
            <a:ext cx="3362904" cy="2237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208806-28E8-4A8E-9138-943151721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833" y="3766700"/>
            <a:ext cx="3362905" cy="22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6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40461" y="3193534"/>
            <a:ext cx="9144000" cy="2387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8000" b="1">
                <a:latin typeface="Berlin Sans FB Demi" panose="020E0802020502020306" pitchFamily="34" charset="0"/>
              </a:rPr>
            </a:br>
            <a:br>
              <a:rPr lang="en-GB" sz="8000" b="1">
                <a:latin typeface="Berlin Sans FB Demi" panose="020E0802020502020306" pitchFamily="34" charset="0"/>
              </a:rPr>
            </a:br>
            <a:endParaRPr lang="en-GB" sz="3600" b="1" dirty="0"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217" y="436608"/>
            <a:ext cx="10771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+mj-lt"/>
              </a:rPr>
              <a:t>Physical Education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959" y="1676571"/>
            <a:ext cx="10533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+mj-lt"/>
              </a:rPr>
              <a:t>Swimming</a:t>
            </a:r>
            <a:r>
              <a:rPr lang="en-GB" sz="2800" dirty="0">
                <a:latin typeface="+mj-lt"/>
              </a:rPr>
              <a:t>: Swaps every half term between group A and 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Hepworth – Thursday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Moore - Friday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959" y="3378199"/>
            <a:ext cx="105338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+mj-lt"/>
              </a:rPr>
              <a:t>PE</a:t>
            </a:r>
            <a:r>
              <a:rPr lang="en-GB" sz="2800" dirty="0">
                <a:latin typeface="+mj-lt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Moore – Monday for all (gym)         Friday (for those who are not swimming, outside)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Hepworth – Wednesday for all (gym)        Thursday (for those who are not swimming</a:t>
            </a:r>
            <a:r>
              <a:rPr lang="en-GB" sz="2800" dirty="0"/>
              <a:t> , outside</a:t>
            </a:r>
            <a:r>
              <a:rPr lang="en-GB" sz="2800" dirty="0">
                <a:latin typeface="+mj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0237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40461" y="3193534"/>
            <a:ext cx="9144000" cy="2387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8000" b="1">
                <a:latin typeface="Berlin Sans FB Demi" panose="020E0802020502020306" pitchFamily="34" charset="0"/>
              </a:rPr>
            </a:br>
            <a:br>
              <a:rPr lang="en-GB" sz="8000" b="1">
                <a:latin typeface="Berlin Sans FB Demi" panose="020E0802020502020306" pitchFamily="34" charset="0"/>
              </a:rPr>
            </a:br>
            <a:endParaRPr lang="en-GB" sz="3600" b="1" dirty="0">
              <a:latin typeface="Berlin Sans FB Demi" panose="020E08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4956" y="352643"/>
            <a:ext cx="802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+mj-lt"/>
              </a:rPr>
              <a:t>Behaviour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7B2F5-0ECE-45B2-AB0E-3B57664D2143}"/>
              </a:ext>
            </a:extLst>
          </p:cNvPr>
          <p:cNvSpPr txBox="1"/>
          <p:nvPr/>
        </p:nvSpPr>
        <p:spPr>
          <a:xfrm>
            <a:off x="391871" y="1800277"/>
            <a:ext cx="98596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Golden stars </a:t>
            </a:r>
            <a:r>
              <a:rPr lang="en-GB" sz="2800" dirty="0"/>
              <a:t>– can be collected by the whole class for lining up at the end of playtimes or lunchtime.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50 marbles in a jar </a:t>
            </a:r>
            <a:r>
              <a:rPr lang="en-GB" sz="2800" dirty="0"/>
              <a:t>– classes can collect 50 marbles in a jar for following the golden rules and independent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Dojo Points </a:t>
            </a:r>
            <a:r>
              <a:rPr lang="en-GB" sz="2800" dirty="0"/>
              <a:t>– are awarded to individual/groups/whole class for showing excellent behaviour and completing great work. Every 100 dojos, your child will get a certificate.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Anchor approach - </a:t>
            </a:r>
            <a:r>
              <a:rPr lang="en-GB" sz="2800" dirty="0"/>
              <a:t>We are using the anchor approach as our behaviour policy. E.g. positive relationships, proximity, calm corner</a:t>
            </a:r>
          </a:p>
        </p:txBody>
      </p:sp>
    </p:spTree>
    <p:extLst>
      <p:ext uri="{BB962C8B-B14F-4D97-AF65-F5344CB8AC3E}">
        <p14:creationId xmlns:p14="http://schemas.microsoft.com/office/powerpoint/2010/main" val="875016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5090"/>
          </a:xfrm>
        </p:spPr>
        <p:txBody>
          <a:bodyPr>
            <a:normAutofit/>
          </a:bodyPr>
          <a:lstStyle/>
          <a:p>
            <a:r>
              <a:rPr lang="en-GB" sz="5400" b="1" dirty="0"/>
              <a:t>Drop off/ Pick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253" y="1599122"/>
            <a:ext cx="10515600" cy="4516560"/>
          </a:xfrm>
        </p:spPr>
        <p:txBody>
          <a:bodyPr>
            <a:noAutofit/>
          </a:bodyPr>
          <a:lstStyle/>
          <a:p>
            <a:pPr algn="just"/>
            <a:r>
              <a:rPr lang="en-GB" dirty="0">
                <a:latin typeface="+mj-lt"/>
              </a:rPr>
              <a:t>Start at 8.55am and finish at 3.30pm.</a:t>
            </a:r>
          </a:p>
          <a:p>
            <a:pPr algn="just"/>
            <a:r>
              <a:rPr lang="en-GB" dirty="0">
                <a:latin typeface="+mj-lt"/>
              </a:rPr>
              <a:t>All parents should remain behind the cones.  </a:t>
            </a:r>
          </a:p>
          <a:p>
            <a:pPr algn="just"/>
            <a:r>
              <a:rPr lang="en-GB" dirty="0">
                <a:latin typeface="+mj-lt"/>
              </a:rPr>
              <a:t>Please make sure your child has told us they are leaving the line at the end of the day.</a:t>
            </a:r>
          </a:p>
          <a:p>
            <a:pPr algn="just"/>
            <a:r>
              <a:rPr lang="en-GB" dirty="0">
                <a:latin typeface="+mj-lt"/>
              </a:rPr>
              <a:t>If on occasion, you arrange another parent / family friend / family member to collect your child, </a:t>
            </a:r>
            <a:r>
              <a:rPr lang="en-GB" u="sng" dirty="0">
                <a:solidFill>
                  <a:srgbClr val="FF0000"/>
                </a:solidFill>
                <a:latin typeface="+mj-lt"/>
              </a:rPr>
              <a:t>please make sure you let the office know before 3pm. </a:t>
            </a:r>
            <a:r>
              <a:rPr lang="en-GB" dirty="0">
                <a:latin typeface="+mj-lt"/>
              </a:rPr>
              <a:t>We will not be sending children home with adults other than you if we don’t get a clear message from office staff. </a:t>
            </a:r>
          </a:p>
          <a:p>
            <a:pPr algn="just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565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Communicating with the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559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If you need to talk to your class teacher, please let them know at the beginning/end of the day. </a:t>
            </a:r>
          </a:p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N.B.  We will not be using the Dojo app or direct emails for contact between us.</a:t>
            </a:r>
          </a:p>
          <a:p>
            <a:pPr marL="0" indent="0">
              <a:buNone/>
            </a:pPr>
            <a:endParaRPr lang="en-GB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If you need to contact the school, please email </a:t>
            </a: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admin@campsbourne.haringey.sch.uk</a:t>
            </a:r>
            <a:r>
              <a:rPr lang="en-GB" dirty="0"/>
              <a:t>  The office will make sure your message reaches the correct person quickly. </a:t>
            </a:r>
          </a:p>
        </p:txBody>
      </p:sp>
    </p:spTree>
    <p:extLst>
      <p:ext uri="{BB962C8B-B14F-4D97-AF65-F5344CB8AC3E}">
        <p14:creationId xmlns:p14="http://schemas.microsoft.com/office/powerpoint/2010/main" val="244384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699" y="672696"/>
            <a:ext cx="10515600" cy="1325563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Home support</a:t>
            </a:r>
            <a:br>
              <a:rPr lang="en-GB" sz="5400" dirty="0">
                <a:latin typeface="Berlin Sans FB" panose="020E0602020502020306" pitchFamily="34" charset="0"/>
              </a:rPr>
            </a:b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46375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GB" altLang="en-US" dirty="0">
                <a:latin typeface="+mj-lt"/>
              </a:rPr>
              <a:t>Homework (home-learning letters on a Friday)</a:t>
            </a:r>
          </a:p>
          <a:p>
            <a:pPr marL="571500" indent="-571500"/>
            <a:r>
              <a:rPr lang="en-GB" altLang="en-US" dirty="0">
                <a:latin typeface="+mj-lt"/>
              </a:rPr>
              <a:t>Spellings</a:t>
            </a:r>
          </a:p>
          <a:p>
            <a:pPr marL="571500" indent="-571500"/>
            <a:r>
              <a:rPr lang="en-GB" altLang="en-US" dirty="0">
                <a:latin typeface="+mj-lt"/>
              </a:rPr>
              <a:t>Quick maths/recall of number facts (WRM app, Hit the Button)</a:t>
            </a:r>
          </a:p>
          <a:p>
            <a:pPr marL="571500" indent="-571500"/>
            <a:r>
              <a:rPr lang="en-GB" altLang="en-US" dirty="0">
                <a:latin typeface="+mj-lt"/>
              </a:rPr>
              <a:t>Reading (listening to and reading to)</a:t>
            </a:r>
          </a:p>
          <a:p>
            <a:pPr marL="571500" indent="-571500"/>
            <a:r>
              <a:rPr lang="en-GB" altLang="en-US" dirty="0">
                <a:latin typeface="+mj-lt"/>
              </a:rPr>
              <a:t>Talking and playing games (cards, chess, board games).</a:t>
            </a:r>
          </a:p>
          <a:p>
            <a:pPr marL="571500" indent="-571500"/>
            <a:r>
              <a:rPr lang="en-GB" altLang="en-US" dirty="0">
                <a:latin typeface="+mj-lt"/>
              </a:rPr>
              <a:t>Real life experience: e.g. shopping and cooking.</a:t>
            </a:r>
            <a:endParaRPr lang="en-GB" dirty="0">
              <a:latin typeface="+mj-lt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206" y="4706937"/>
            <a:ext cx="7815749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81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9B6D-957A-4165-B196-9E634D2B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2" y="2224454"/>
            <a:ext cx="10515600" cy="2101361"/>
          </a:xfrm>
        </p:spPr>
        <p:txBody>
          <a:bodyPr>
            <a:normAutofit/>
          </a:bodyPr>
          <a:lstStyle/>
          <a:p>
            <a:pPr algn="ctr"/>
            <a:r>
              <a:rPr lang="en-GB" sz="8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5704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Staff in Year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91742" cy="1409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2 Moore:</a:t>
            </a:r>
          </a:p>
          <a:p>
            <a:r>
              <a:rPr lang="en-GB" dirty="0"/>
              <a:t>Sinead Healy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60476" cy="1210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2 Hepworth:</a:t>
            </a:r>
          </a:p>
          <a:p>
            <a:r>
              <a:rPr lang="en-GB" dirty="0"/>
              <a:t>Daisy Hill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98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What does my child need to bring?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6521"/>
            <a:ext cx="10515600" cy="462635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Coat/raincoat</a:t>
            </a:r>
            <a:endParaRPr lang="en-GB" dirty="0"/>
          </a:p>
          <a:p>
            <a:pPr lvl="0"/>
            <a:r>
              <a:rPr lang="en-US" dirty="0"/>
              <a:t>Book Bag </a:t>
            </a:r>
          </a:p>
          <a:p>
            <a:pPr lvl="0"/>
            <a:r>
              <a:rPr lang="en-US" dirty="0"/>
              <a:t>PE / Swimming Kit </a:t>
            </a:r>
            <a:r>
              <a:rPr lang="en-US" b="1" dirty="0"/>
              <a:t>on the day they need it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Water bottle (with their name on it)</a:t>
            </a:r>
            <a:endParaRPr lang="en-GB" dirty="0"/>
          </a:p>
          <a:p>
            <a:pPr lvl="0"/>
            <a:r>
              <a:rPr lang="en-US" dirty="0"/>
              <a:t>Packed lunch if required</a:t>
            </a:r>
          </a:p>
          <a:p>
            <a:pPr lvl="0"/>
            <a:r>
              <a:rPr lang="en-US" dirty="0"/>
              <a:t>Fruit snack</a:t>
            </a:r>
          </a:p>
          <a:p>
            <a:pPr lvl="0"/>
            <a:r>
              <a:rPr lang="en-US" dirty="0"/>
              <a:t>Book from home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/>
              <a:t>Please label EVERYTHING!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</a:rPr>
              <a:t>No toys or items from home please </a:t>
            </a:r>
            <a:r>
              <a:rPr lang="en-US" sz="2000" dirty="0">
                <a:solidFill>
                  <a:srgbClr val="FF0000"/>
                </a:solidFill>
              </a:rPr>
              <a:t>(unless specifically requested by class teacher)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19" y="372201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School Uniform</a:t>
            </a:r>
          </a:p>
        </p:txBody>
      </p:sp>
      <p:pic>
        <p:nvPicPr>
          <p:cNvPr id="4" name="Content Placeholder 3" descr="N:\My Pictures\2018-01-24 bird feeder science\bird feeder science 04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7" t="23710" r="6690" b="16634"/>
          <a:stretch/>
        </p:blipFill>
        <p:spPr bwMode="auto">
          <a:xfrm>
            <a:off x="958149" y="1807477"/>
            <a:ext cx="6717122" cy="3615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58058" y="1199001"/>
            <a:ext cx="373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+mj-lt"/>
              </a:rPr>
              <a:t>All children are expected to wear school uniform: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Campsbourne t-shirt, polo shirt, jumper or cardigan.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Sensible and comfortable shoes (that they can fasten themselves!).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+mj-lt"/>
              </a:rPr>
              <a:t>Please label all items of clothing!</a:t>
            </a:r>
          </a:p>
        </p:txBody>
      </p:sp>
    </p:spTree>
    <p:extLst>
      <p:ext uri="{BB962C8B-B14F-4D97-AF65-F5344CB8AC3E}">
        <p14:creationId xmlns:p14="http://schemas.microsoft.com/office/powerpoint/2010/main" val="388299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19" y="372201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PE Uniform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5FCC9F-FAFE-4E9D-ABBB-791DBCE3AB26}"/>
              </a:ext>
            </a:extLst>
          </p:cNvPr>
          <p:cNvSpPr/>
          <p:nvPr/>
        </p:nvSpPr>
        <p:spPr>
          <a:xfrm>
            <a:off x="156754" y="1697764"/>
            <a:ext cx="12035246" cy="500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Children should wear their PE kit to school on their PE days. This would mean children could wear leggings/tracksuit bottoms or shorts and trainers on the days that they have PE. They must wear their Campsbourne top to school,  as following the school uniform policy, but can bring a t-shirt to change into for their PE session. This does not have to be a Campsbourne top but they must change back into their Campsbourne top after their PE session. Strictly no Football kits or tops are allowed.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Gymnastics and dance should be done in bare feet for health and safety reasons. In the cases that children have a verruca or similar, children can wear plimsols for their dance and gymnastics sessions.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Jewellery and dangly earrings should not be worn for PE and should be removed. Stud earrings are fine. This is in line with health and safety.</a:t>
            </a:r>
          </a:p>
        </p:txBody>
      </p:sp>
    </p:spTree>
    <p:extLst>
      <p:ext uri="{BB962C8B-B14F-4D97-AF65-F5344CB8AC3E}">
        <p14:creationId xmlns:p14="http://schemas.microsoft.com/office/powerpoint/2010/main" val="18713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0"/>
            <a:ext cx="10515600" cy="1325563"/>
          </a:xfrm>
        </p:spPr>
        <p:txBody>
          <a:bodyPr/>
          <a:lstStyle/>
          <a:p>
            <a:r>
              <a:rPr lang="en-GB" sz="5400" b="1" dirty="0"/>
              <a:t>Routines </a:t>
            </a:r>
            <a:r>
              <a:rPr lang="en-GB" i="1" dirty="0"/>
              <a:t>(a typical day)</a:t>
            </a:r>
            <a:endParaRPr lang="en-GB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62"/>
            <a:ext cx="10515600" cy="5007437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dirty="0">
                <a:latin typeface="+mj-lt"/>
              </a:rPr>
              <a:t>Registration </a:t>
            </a:r>
          </a:p>
          <a:p>
            <a:r>
              <a:rPr lang="en-GB" altLang="en-US" dirty="0">
                <a:latin typeface="+mj-lt"/>
              </a:rPr>
              <a:t>Assembly</a:t>
            </a:r>
          </a:p>
          <a:p>
            <a:r>
              <a:rPr lang="en-GB" altLang="en-US" dirty="0">
                <a:latin typeface="+mj-lt"/>
              </a:rPr>
              <a:t>Maths</a:t>
            </a:r>
          </a:p>
          <a:p>
            <a:r>
              <a:rPr lang="en-GB" altLang="en-US" dirty="0">
                <a:latin typeface="+mj-lt"/>
              </a:rPr>
              <a:t>Break – ( a fruit snack)</a:t>
            </a:r>
          </a:p>
          <a:p>
            <a:r>
              <a:rPr lang="en-GB" altLang="en-US" dirty="0">
                <a:latin typeface="+mj-lt"/>
              </a:rPr>
              <a:t>Sounds Write</a:t>
            </a:r>
          </a:p>
          <a:p>
            <a:r>
              <a:rPr lang="en-GB" altLang="en-US" dirty="0">
                <a:latin typeface="+mj-lt"/>
              </a:rPr>
              <a:t>Guided Reading/Phonics reading groups</a:t>
            </a:r>
          </a:p>
          <a:p>
            <a:r>
              <a:rPr lang="en-GB" altLang="en-US" dirty="0">
                <a:latin typeface="+mj-lt"/>
              </a:rPr>
              <a:t>Literacy (Talk 4 Writing)</a:t>
            </a:r>
          </a:p>
          <a:p>
            <a:r>
              <a:rPr lang="en-GB" altLang="en-US" dirty="0">
                <a:latin typeface="+mj-lt"/>
              </a:rPr>
              <a:t>Lunch</a:t>
            </a:r>
          </a:p>
          <a:p>
            <a:r>
              <a:rPr lang="en-GB" altLang="en-US" dirty="0">
                <a:latin typeface="+mj-lt"/>
              </a:rPr>
              <a:t>Foundation subjects</a:t>
            </a:r>
          </a:p>
          <a:p>
            <a:r>
              <a:rPr lang="en-GB" altLang="en-US" dirty="0">
                <a:latin typeface="+mj-lt"/>
              </a:rPr>
              <a:t>Afternoon play</a:t>
            </a:r>
          </a:p>
          <a:p>
            <a:r>
              <a:rPr lang="en-GB" altLang="en-US" dirty="0">
                <a:latin typeface="+mj-lt"/>
              </a:rPr>
              <a:t>Foundation subjects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DFD628-6006-4E87-A4CA-6AFE2429A9FB}"/>
              </a:ext>
            </a:extLst>
          </p:cNvPr>
          <p:cNvSpPr/>
          <p:nvPr/>
        </p:nvSpPr>
        <p:spPr>
          <a:xfrm>
            <a:off x="7341327" y="1663337"/>
            <a:ext cx="4554582" cy="38013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 staff</a:t>
            </a:r>
          </a:p>
          <a:p>
            <a:pPr algn="ctr"/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Music – Jeannie</a:t>
            </a:r>
          </a:p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 – Siobhan</a:t>
            </a:r>
          </a:p>
          <a:p>
            <a:pPr algn="ctr"/>
            <a:r>
              <a:rPr lang="en-GB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a Wednesday we will not be present at home time.</a:t>
            </a:r>
          </a:p>
          <a:p>
            <a:pPr algn="ctr"/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Swimming - Andy</a:t>
            </a:r>
          </a:p>
        </p:txBody>
      </p:sp>
    </p:spTree>
    <p:extLst>
      <p:ext uri="{BB962C8B-B14F-4D97-AF65-F5344CB8AC3E}">
        <p14:creationId xmlns:p14="http://schemas.microsoft.com/office/powerpoint/2010/main" val="402106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7935"/>
            <a:ext cx="10515600" cy="399902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At Campsbourne, we teach the White Rose maths program to the children. </a:t>
            </a:r>
          </a:p>
          <a:p>
            <a:pPr marL="0" indent="0">
              <a:buNone/>
            </a:pPr>
            <a:r>
              <a:rPr lang="en-GB" dirty="0"/>
              <a:t>Children develop a deeper understanding over time through concrete and abstract learning opportunities whilst applying mathematical concepts to a wide range of reasoning problems.</a:t>
            </a:r>
          </a:p>
          <a:p>
            <a:endParaRPr lang="en-GB" dirty="0"/>
          </a:p>
        </p:txBody>
      </p:sp>
      <p:pic>
        <p:nvPicPr>
          <p:cNvPr id="2052" name="Picture 4" descr="Charnwood Primary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935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0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6" y="2119745"/>
            <a:ext cx="11660697" cy="4057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Sounds-Write is how we teach reading, spelling and writing.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Children receive daily Sounds-Write lessons.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In Year 2 to Year 6 the lessons focus on spelling.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We focus on building words using the different sounds before moving onto polysyllabic words.</a:t>
            </a:r>
          </a:p>
        </p:txBody>
      </p:sp>
      <p:pic>
        <p:nvPicPr>
          <p:cNvPr id="3074" name="Picture 2" descr="Home | Sounds Write Sounds Write - first rate phonics | An exciting, new  approach to the teaching of reading, spelling and writing An exciting, new  approach to the teaching of reading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52" y="0"/>
            <a:ext cx="2388121" cy="172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876" y="100339"/>
            <a:ext cx="4689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+mj-lt"/>
              </a:rPr>
              <a:t>Sounds Write</a:t>
            </a:r>
          </a:p>
        </p:txBody>
      </p:sp>
    </p:spTree>
    <p:extLst>
      <p:ext uri="{BB962C8B-B14F-4D97-AF65-F5344CB8AC3E}">
        <p14:creationId xmlns:p14="http://schemas.microsoft.com/office/powerpoint/2010/main" val="147983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8E5FB0-537B-4148-B1FB-9D1E19CBCBCB}"/>
              </a:ext>
            </a:extLst>
          </p:cNvPr>
          <p:cNvSpPr txBox="1"/>
          <p:nvPr/>
        </p:nvSpPr>
        <p:spPr>
          <a:xfrm>
            <a:off x="213323" y="393777"/>
            <a:ext cx="3497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+mj-lt"/>
              </a:rPr>
              <a:t>Guided 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978" y="4001786"/>
            <a:ext cx="103585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Children’s guided reading books are changed every </a:t>
            </a:r>
            <a:r>
              <a:rPr lang="en-GB" sz="2000" u="sng" dirty="0">
                <a:solidFill>
                  <a:srgbClr val="FF0000"/>
                </a:solidFill>
                <a:latin typeface="+mj-lt"/>
              </a:rPr>
              <a:t>Friday, </a:t>
            </a:r>
            <a:r>
              <a:rPr lang="en-GB" sz="2000" dirty="0">
                <a:solidFill>
                  <a:srgbClr val="FF0000"/>
                </a:solidFill>
                <a:latin typeface="+mj-lt"/>
              </a:rPr>
              <a:t>you will also receive a book to write in.</a:t>
            </a:r>
            <a:endParaRPr lang="en-GB" sz="2000" dirty="0">
              <a:latin typeface="+mj-lt"/>
            </a:endParaRPr>
          </a:p>
          <a:p>
            <a:r>
              <a:rPr lang="en-GB" sz="2000" dirty="0">
                <a:solidFill>
                  <a:srgbClr val="0070C0"/>
                </a:solidFill>
                <a:latin typeface="+mj-lt"/>
              </a:rPr>
              <a:t>2 Moore visit the library every </a:t>
            </a:r>
            <a:r>
              <a:rPr lang="en-GB" sz="2000">
                <a:solidFill>
                  <a:srgbClr val="0070C0"/>
                </a:solidFill>
                <a:latin typeface="+mj-lt"/>
              </a:rPr>
              <a:t>other Friday</a:t>
            </a:r>
            <a:endParaRPr lang="en-GB" sz="2000" dirty="0">
              <a:solidFill>
                <a:srgbClr val="0070C0"/>
              </a:solidFill>
              <a:latin typeface="+mj-lt"/>
            </a:endParaRPr>
          </a:p>
          <a:p>
            <a:r>
              <a:rPr lang="en-GB" sz="2000" dirty="0">
                <a:solidFill>
                  <a:srgbClr val="0070C0"/>
                </a:solidFill>
                <a:latin typeface="+mj-lt"/>
              </a:rPr>
              <a:t>2 Hepworth visit the library every other Thursday 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The focus of reading in year 2 is on comprehension as well as fluency. Please do not be alarmed if your child has already read the text they bring home.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N.B. Phonics based reading groups for those children who need a little more practise.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296FD-7289-4571-A191-324899FC0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43" y="135661"/>
            <a:ext cx="7486278" cy="36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0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1059</Words>
  <Application>Microsoft Office PowerPoint</Application>
  <PresentationFormat>Widescreen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Berlin Sans FB</vt:lpstr>
      <vt:lpstr>Berlin Sans FB Demi</vt:lpstr>
      <vt:lpstr>Calibri</vt:lpstr>
      <vt:lpstr>Calibri Light</vt:lpstr>
      <vt:lpstr>Office Theme</vt:lpstr>
      <vt:lpstr>What we will cover today:</vt:lpstr>
      <vt:lpstr>Staff in Year 2</vt:lpstr>
      <vt:lpstr>What does my child need to bring?</vt:lpstr>
      <vt:lpstr>School Uniform</vt:lpstr>
      <vt:lpstr>PE Uniform</vt:lpstr>
      <vt:lpstr>Routines (a typical day)</vt:lpstr>
      <vt:lpstr>PowerPoint Presentation</vt:lpstr>
      <vt:lpstr>PowerPoint Presentation</vt:lpstr>
      <vt:lpstr>PowerPoint Presentation</vt:lpstr>
      <vt:lpstr>PowerPoint Presentation</vt:lpstr>
      <vt:lpstr>Assessment (Year 2)</vt:lpstr>
      <vt:lpstr>Educational Visits / Trips and Performances</vt:lpstr>
      <vt:lpstr>PowerPoint Presentation</vt:lpstr>
      <vt:lpstr>PowerPoint Presentation</vt:lpstr>
      <vt:lpstr>Drop off/ Pick Up</vt:lpstr>
      <vt:lpstr>Communicating with the teachers</vt:lpstr>
      <vt:lpstr>Home support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?</dc:title>
  <dc:creator>Jonathan Smith</dc:creator>
  <cp:lastModifiedBy>Ms Healy</cp:lastModifiedBy>
  <cp:revision>52</cp:revision>
  <dcterms:created xsi:type="dcterms:W3CDTF">2020-09-07T10:40:20Z</dcterms:created>
  <dcterms:modified xsi:type="dcterms:W3CDTF">2025-09-16T11:57:02Z</dcterms:modified>
</cp:coreProperties>
</file>