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0" r:id="rId3"/>
    <p:sldId id="273" r:id="rId4"/>
    <p:sldId id="260" r:id="rId5"/>
    <p:sldId id="258" r:id="rId6"/>
    <p:sldId id="262" r:id="rId7"/>
    <p:sldId id="286" r:id="rId8"/>
    <p:sldId id="281" r:id="rId9"/>
    <p:sldId id="285" r:id="rId10"/>
    <p:sldId id="291" r:id="rId11"/>
    <p:sldId id="257" r:id="rId12"/>
    <p:sldId id="288" r:id="rId13"/>
    <p:sldId id="287" r:id="rId14"/>
    <p:sldId id="278" r:id="rId15"/>
    <p:sldId id="283" r:id="rId16"/>
    <p:sldId id="270" r:id="rId17"/>
    <p:sldId id="290" r:id="rId18"/>
    <p:sldId id="289" r:id="rId19"/>
    <p:sldId id="279" r:id="rId20"/>
    <p:sldId id="274"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37" autoAdjust="0"/>
    <p:restoredTop sz="94660"/>
  </p:normalViewPr>
  <p:slideViewPr>
    <p:cSldViewPr snapToGrid="0">
      <p:cViewPr varScale="1">
        <p:scale>
          <a:sx n="113" d="100"/>
          <a:sy n="113" d="100"/>
        </p:scale>
        <p:origin x="570"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0F0F4-A672-400F-A7C1-E4E1EFCB560D}" type="datetimeFigureOut">
              <a:rPr lang="en-GB" smtClean="0"/>
              <a:t>15/09/2025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2598A-B714-4C7E-90DE-0ADEDAFFFDDB}" type="slidenum">
              <a:rPr lang="en-GB" smtClean="0"/>
              <a:t>‹#›</a:t>
            </a:fld>
            <a:endParaRPr lang="en-GB"/>
          </a:p>
        </p:txBody>
      </p:sp>
    </p:spTree>
    <p:extLst>
      <p:ext uri="{BB962C8B-B14F-4D97-AF65-F5344CB8AC3E}">
        <p14:creationId xmlns:p14="http://schemas.microsoft.com/office/powerpoint/2010/main" val="1736074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03CC886-6557-45E4-A626-25924208B423}" type="slidenum">
              <a:rPr lang="en-GB" smtClean="0"/>
              <a:t>15</a:t>
            </a:fld>
            <a:endParaRPr lang="en-GB"/>
          </a:p>
        </p:txBody>
      </p:sp>
    </p:spTree>
    <p:extLst>
      <p:ext uri="{BB962C8B-B14F-4D97-AF65-F5344CB8AC3E}">
        <p14:creationId xmlns:p14="http://schemas.microsoft.com/office/powerpoint/2010/main" val="2373725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E1B3F2-A6CF-4D57-B10A-D4867B1CF6B6}"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148650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E1B3F2-A6CF-4D57-B10A-D4867B1CF6B6}"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58790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E1B3F2-A6CF-4D57-B10A-D4867B1CF6B6}"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364064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E1B3F2-A6CF-4D57-B10A-D4867B1CF6B6}"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412056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E1B3F2-A6CF-4D57-B10A-D4867B1CF6B6}" type="datetimeFigureOut">
              <a:rPr lang="en-GB" smtClean="0"/>
              <a:t>15/09/2025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37020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E1B3F2-A6CF-4D57-B10A-D4867B1CF6B6}" type="datetimeFigureOut">
              <a:rPr lang="en-GB" smtClean="0"/>
              <a:t>15/09/2025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218380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E1B3F2-A6CF-4D57-B10A-D4867B1CF6B6}" type="datetimeFigureOut">
              <a:rPr lang="en-GB" smtClean="0"/>
              <a:t>15/09/2025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3819268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E1B3F2-A6CF-4D57-B10A-D4867B1CF6B6}" type="datetimeFigureOut">
              <a:rPr lang="en-GB" smtClean="0"/>
              <a:t>15/09/2025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107807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1B3F2-A6CF-4D57-B10A-D4867B1CF6B6}" type="datetimeFigureOut">
              <a:rPr lang="en-GB" smtClean="0"/>
              <a:t>15/09/2025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4151964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E1B3F2-A6CF-4D57-B10A-D4867B1CF6B6}" type="datetimeFigureOut">
              <a:rPr lang="en-GB" smtClean="0"/>
              <a:t>15/09/2025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1995967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E1B3F2-A6CF-4D57-B10A-D4867B1CF6B6}" type="datetimeFigureOut">
              <a:rPr lang="en-GB" smtClean="0"/>
              <a:t>15/09/2025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FCCA95-93C6-4DDA-AAB8-82B913814218}" type="slidenum">
              <a:rPr lang="en-GB" smtClean="0"/>
              <a:t>‹#›</a:t>
            </a:fld>
            <a:endParaRPr lang="en-GB"/>
          </a:p>
        </p:txBody>
      </p:sp>
    </p:spTree>
    <p:extLst>
      <p:ext uri="{BB962C8B-B14F-4D97-AF65-F5344CB8AC3E}">
        <p14:creationId xmlns:p14="http://schemas.microsoft.com/office/powerpoint/2010/main" val="2730266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1B3F2-A6CF-4D57-B10A-D4867B1CF6B6}" type="datetimeFigureOut">
              <a:rPr lang="en-GB" smtClean="0"/>
              <a:t>15/09/2025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FCCA95-93C6-4DDA-AAB8-82B913814218}" type="slidenum">
              <a:rPr lang="en-GB" smtClean="0"/>
              <a:t>‹#›</a:t>
            </a:fld>
            <a:endParaRPr lang="en-GB"/>
          </a:p>
        </p:txBody>
      </p:sp>
    </p:spTree>
    <p:extLst>
      <p:ext uri="{BB962C8B-B14F-4D97-AF65-F5344CB8AC3E}">
        <p14:creationId xmlns:p14="http://schemas.microsoft.com/office/powerpoint/2010/main" val="3567739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talk4writing.com/abou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3433" y="3142211"/>
            <a:ext cx="5454967" cy="1586261"/>
          </a:xfrm>
        </p:spPr>
        <p:txBody>
          <a:bodyPr>
            <a:normAutofit fontScale="90000"/>
          </a:bodyPr>
          <a:lstStyle/>
          <a:p>
            <a:r>
              <a:rPr lang="en-GB" dirty="0"/>
              <a:t>Welcome to Year 4</a:t>
            </a:r>
            <a:br>
              <a:rPr lang="en-GB" dirty="0"/>
            </a:br>
            <a:r>
              <a:rPr lang="en-GB" dirty="0"/>
              <a:t>Meet the Teacher </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206744" y="716839"/>
            <a:ext cx="2228976" cy="2201458"/>
          </a:xfrm>
          <a:prstGeom prst="rect">
            <a:avLst/>
          </a:prstGeom>
        </p:spPr>
      </p:pic>
      <p:pic>
        <p:nvPicPr>
          <p:cNvPr id="5122" name="Picture 2" descr="Campsbourne School and Extended Services, Nightingale Ln, London N8 7AF, U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3293" y="914399"/>
            <a:ext cx="3974562" cy="52981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48555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DE9F3D-C917-4414-9C3F-8159B3152AB1}"/>
              </a:ext>
            </a:extLst>
          </p:cNvPr>
          <p:cNvSpPr/>
          <p:nvPr/>
        </p:nvSpPr>
        <p:spPr>
          <a:xfrm>
            <a:off x="186267" y="110067"/>
            <a:ext cx="2777066" cy="187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Letter-join Plus 2" panose="02000505000000020003" pitchFamily="50" charset="0"/>
              </a:rPr>
              <a:t>History:</a:t>
            </a:r>
          </a:p>
          <a:p>
            <a:endParaRPr lang="en-GB" sz="2000" dirty="0">
              <a:latin typeface="Letter-join Plus 2" panose="02000505000000020003" pitchFamily="50" charset="0"/>
            </a:endParaRPr>
          </a:p>
          <a:p>
            <a:pPr algn="ctr"/>
            <a:r>
              <a:rPr lang="en-GB" sz="2000" dirty="0">
                <a:latin typeface="Letter-join Plus 2" panose="02000505000000020003" pitchFamily="50" charset="0"/>
              </a:rPr>
              <a:t>Romans</a:t>
            </a:r>
          </a:p>
          <a:p>
            <a:pPr algn="ctr"/>
            <a:r>
              <a:rPr lang="en-GB" sz="2000" dirty="0">
                <a:latin typeface="Letter-join Plus 2" panose="02000505000000020003" pitchFamily="50" charset="0"/>
              </a:rPr>
              <a:t>Water Systems</a:t>
            </a:r>
          </a:p>
          <a:p>
            <a:pPr algn="ctr"/>
            <a:r>
              <a:rPr lang="en-GB" sz="2000" dirty="0">
                <a:latin typeface="Letter-join Plus 2" panose="02000505000000020003" pitchFamily="50" charset="0"/>
              </a:rPr>
              <a:t>Ancient Greece</a:t>
            </a:r>
          </a:p>
        </p:txBody>
      </p:sp>
      <p:sp>
        <p:nvSpPr>
          <p:cNvPr id="5" name="Rectangle 4">
            <a:extLst>
              <a:ext uri="{FF2B5EF4-FFF2-40B4-BE49-F238E27FC236}">
                <a16:creationId xmlns:a16="http://schemas.microsoft.com/office/drawing/2014/main" id="{528EBC21-FDC5-46F1-B731-46D8CC215200}"/>
              </a:ext>
            </a:extLst>
          </p:cNvPr>
          <p:cNvSpPr/>
          <p:nvPr/>
        </p:nvSpPr>
        <p:spPr>
          <a:xfrm>
            <a:off x="6578601" y="203200"/>
            <a:ext cx="1828800" cy="1476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Letter-join Plus 2" panose="02000505000000020003" pitchFamily="50" charset="0"/>
              </a:rPr>
              <a:t>RE:</a:t>
            </a:r>
          </a:p>
          <a:p>
            <a:pPr algn="ctr"/>
            <a:endParaRPr lang="en-GB" sz="2000" dirty="0">
              <a:latin typeface="Letter-join Plus 2" panose="02000505000000020003" pitchFamily="50" charset="0"/>
            </a:endParaRPr>
          </a:p>
          <a:p>
            <a:pPr algn="ctr"/>
            <a:r>
              <a:rPr lang="en-GB" sz="2000" dirty="0">
                <a:latin typeface="Letter-join Plus 2" panose="02000505000000020003" pitchFamily="50" charset="0"/>
              </a:rPr>
              <a:t>Buddhism</a:t>
            </a:r>
          </a:p>
          <a:p>
            <a:pPr algn="ctr"/>
            <a:r>
              <a:rPr lang="en-GB" sz="2000" dirty="0">
                <a:latin typeface="Letter-join Plus 2" panose="02000505000000020003" pitchFamily="50" charset="0"/>
              </a:rPr>
              <a:t>Christianity </a:t>
            </a:r>
          </a:p>
        </p:txBody>
      </p:sp>
      <p:sp>
        <p:nvSpPr>
          <p:cNvPr id="6" name="Rectangle 5">
            <a:extLst>
              <a:ext uri="{FF2B5EF4-FFF2-40B4-BE49-F238E27FC236}">
                <a16:creationId xmlns:a16="http://schemas.microsoft.com/office/drawing/2014/main" id="{B184EF87-A39E-4263-9339-F616A0D5089B}"/>
              </a:ext>
            </a:extLst>
          </p:cNvPr>
          <p:cNvSpPr/>
          <p:nvPr/>
        </p:nvSpPr>
        <p:spPr>
          <a:xfrm>
            <a:off x="3412067" y="94723"/>
            <a:ext cx="2954867" cy="33008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Letter-join Plus 2" panose="02000505000000020003" pitchFamily="50" charset="0"/>
              </a:rPr>
              <a:t>PSHE:</a:t>
            </a:r>
          </a:p>
          <a:p>
            <a:pPr algn="ctr"/>
            <a:endParaRPr lang="en-GB" sz="2000" dirty="0">
              <a:latin typeface="Letter-join Plus 2" panose="02000505000000020003" pitchFamily="50" charset="0"/>
            </a:endParaRPr>
          </a:p>
          <a:p>
            <a:pPr algn="ctr"/>
            <a:r>
              <a:rPr lang="en-GB" sz="2000" dirty="0">
                <a:latin typeface="Letter-join Plus 2" panose="02000505000000020003" pitchFamily="50" charset="0"/>
              </a:rPr>
              <a:t>Diversity &amp; Communities</a:t>
            </a:r>
          </a:p>
          <a:p>
            <a:pPr algn="ctr"/>
            <a:r>
              <a:rPr lang="en-GB" sz="2000" dirty="0">
                <a:latin typeface="Letter-join Plus 2" panose="02000505000000020003" pitchFamily="50" charset="0"/>
              </a:rPr>
              <a:t>Healthy &amp; Safer Lifestyles</a:t>
            </a:r>
          </a:p>
          <a:p>
            <a:pPr algn="ctr"/>
            <a:r>
              <a:rPr lang="en-GB" sz="2000" dirty="0">
                <a:latin typeface="Letter-join Plus 2" panose="02000505000000020003" pitchFamily="50" charset="0"/>
              </a:rPr>
              <a:t>Managing Change</a:t>
            </a:r>
          </a:p>
          <a:p>
            <a:pPr algn="ctr"/>
            <a:r>
              <a:rPr lang="en-GB" sz="2000" dirty="0">
                <a:latin typeface="Letter-join Plus 2" panose="02000505000000020003" pitchFamily="50" charset="0"/>
              </a:rPr>
              <a:t>RSE (Human life cycle)- a separate letter will be sent home in June 2026.</a:t>
            </a:r>
          </a:p>
        </p:txBody>
      </p:sp>
      <p:sp>
        <p:nvSpPr>
          <p:cNvPr id="7" name="Rectangle 6">
            <a:extLst>
              <a:ext uri="{FF2B5EF4-FFF2-40B4-BE49-F238E27FC236}">
                <a16:creationId xmlns:a16="http://schemas.microsoft.com/office/drawing/2014/main" id="{BE68F0A5-548D-4050-B016-FA60947B9468}"/>
              </a:ext>
            </a:extLst>
          </p:cNvPr>
          <p:cNvSpPr/>
          <p:nvPr/>
        </p:nvSpPr>
        <p:spPr>
          <a:xfrm>
            <a:off x="245533" y="2353733"/>
            <a:ext cx="2954868" cy="187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Letter-join Plus 2" panose="02000505000000020003" pitchFamily="50" charset="0"/>
              </a:rPr>
              <a:t>Design &amp; Technology:</a:t>
            </a:r>
          </a:p>
          <a:p>
            <a:pPr algn="ctr"/>
            <a:endParaRPr lang="en-GB" sz="2000" dirty="0">
              <a:latin typeface="Letter-join Plus 2" panose="02000505000000020003" pitchFamily="50" charset="0"/>
            </a:endParaRPr>
          </a:p>
          <a:p>
            <a:pPr algn="ctr"/>
            <a:r>
              <a:rPr lang="en-GB" sz="2000" dirty="0">
                <a:latin typeface="Letter-join Plus 2" panose="02000505000000020003" pitchFamily="50" charset="0"/>
              </a:rPr>
              <a:t>Linkages and Levers</a:t>
            </a:r>
          </a:p>
          <a:p>
            <a:pPr algn="ctr"/>
            <a:r>
              <a:rPr lang="en-GB" sz="2000" dirty="0">
                <a:latin typeface="Letter-join Plus 2" panose="02000505000000020003" pitchFamily="50" charset="0"/>
              </a:rPr>
              <a:t>Electricity</a:t>
            </a:r>
          </a:p>
          <a:p>
            <a:pPr algn="ctr"/>
            <a:r>
              <a:rPr lang="en-GB" sz="2000" dirty="0">
                <a:latin typeface="Letter-join Plus 2" panose="02000505000000020003" pitchFamily="50" charset="0"/>
              </a:rPr>
              <a:t>Taste Education</a:t>
            </a:r>
          </a:p>
        </p:txBody>
      </p:sp>
      <p:sp>
        <p:nvSpPr>
          <p:cNvPr id="9" name="Rectangle 8">
            <a:extLst>
              <a:ext uri="{FF2B5EF4-FFF2-40B4-BE49-F238E27FC236}">
                <a16:creationId xmlns:a16="http://schemas.microsoft.com/office/drawing/2014/main" id="{8ADDB9F9-A100-4718-BA49-27D8533408D4}"/>
              </a:ext>
            </a:extLst>
          </p:cNvPr>
          <p:cNvSpPr/>
          <p:nvPr/>
        </p:nvSpPr>
        <p:spPr>
          <a:xfrm>
            <a:off x="8644466" y="480750"/>
            <a:ext cx="3361267" cy="19880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Letter-join Plus 2" panose="02000505000000020003" pitchFamily="50" charset="0"/>
              </a:rPr>
              <a:t>Science:</a:t>
            </a:r>
          </a:p>
          <a:p>
            <a:pPr algn="ctr"/>
            <a:r>
              <a:rPr lang="en-GB" sz="2000" dirty="0">
                <a:latin typeface="Letter-join Plus 2" panose="02000505000000020003" pitchFamily="50" charset="0"/>
              </a:rPr>
              <a:t>Living things</a:t>
            </a:r>
          </a:p>
          <a:p>
            <a:pPr algn="ctr"/>
            <a:r>
              <a:rPr lang="en-GB" sz="2000" dirty="0">
                <a:latin typeface="Letter-join Plus 2" panose="02000505000000020003" pitchFamily="50" charset="0"/>
              </a:rPr>
              <a:t>Electricity</a:t>
            </a:r>
          </a:p>
          <a:p>
            <a:pPr algn="ctr"/>
            <a:r>
              <a:rPr lang="en-GB" sz="2000" dirty="0">
                <a:latin typeface="Letter-join Plus 2" panose="02000505000000020003" pitchFamily="50" charset="0"/>
              </a:rPr>
              <a:t>States of matter</a:t>
            </a:r>
          </a:p>
          <a:p>
            <a:pPr algn="ctr"/>
            <a:r>
              <a:rPr lang="en-GB" sz="2000" dirty="0">
                <a:latin typeface="Letter-join Plus 2" panose="02000505000000020003" pitchFamily="50" charset="0"/>
              </a:rPr>
              <a:t>Sounds</a:t>
            </a:r>
          </a:p>
          <a:p>
            <a:pPr algn="ctr"/>
            <a:r>
              <a:rPr lang="en-GB" sz="2000" dirty="0">
                <a:latin typeface="Letter-join Plus 2" panose="02000505000000020003" pitchFamily="50" charset="0"/>
              </a:rPr>
              <a:t>Animals including humans</a:t>
            </a:r>
          </a:p>
        </p:txBody>
      </p:sp>
      <p:sp>
        <p:nvSpPr>
          <p:cNvPr id="10" name="Rectangle 9">
            <a:extLst>
              <a:ext uri="{FF2B5EF4-FFF2-40B4-BE49-F238E27FC236}">
                <a16:creationId xmlns:a16="http://schemas.microsoft.com/office/drawing/2014/main" id="{035E6094-CC31-41B4-AD0E-0E542F759C9E}"/>
              </a:ext>
            </a:extLst>
          </p:cNvPr>
          <p:cNvSpPr/>
          <p:nvPr/>
        </p:nvSpPr>
        <p:spPr>
          <a:xfrm>
            <a:off x="3558674" y="3773459"/>
            <a:ext cx="2861733" cy="2497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etter-join Plus 2" panose="02000505000000020003" pitchFamily="50" charset="0"/>
              </a:rPr>
              <a:t>Computing:</a:t>
            </a:r>
          </a:p>
          <a:p>
            <a:pPr algn="ctr"/>
            <a:endParaRPr lang="en-GB" dirty="0">
              <a:latin typeface="Letter-join Plus 2" panose="02000505000000020003" pitchFamily="50" charset="0"/>
            </a:endParaRPr>
          </a:p>
          <a:p>
            <a:pPr algn="ctr"/>
            <a:r>
              <a:rPr lang="en-GB" dirty="0">
                <a:latin typeface="Letter-join Plus 2" panose="02000505000000020003" pitchFamily="50" charset="0"/>
              </a:rPr>
              <a:t>The Internet</a:t>
            </a:r>
          </a:p>
          <a:p>
            <a:pPr algn="ctr"/>
            <a:r>
              <a:rPr lang="en-GB" dirty="0">
                <a:latin typeface="Letter-join Plus 2" panose="02000505000000020003" pitchFamily="50" charset="0"/>
              </a:rPr>
              <a:t>Data logging</a:t>
            </a:r>
          </a:p>
          <a:p>
            <a:pPr algn="ctr"/>
            <a:r>
              <a:rPr lang="en-GB" dirty="0">
                <a:latin typeface="Letter-join Plus 2" panose="02000505000000020003" pitchFamily="50" charset="0"/>
              </a:rPr>
              <a:t>Photo editing</a:t>
            </a:r>
          </a:p>
          <a:p>
            <a:pPr algn="ctr"/>
            <a:r>
              <a:rPr lang="en-GB" dirty="0">
                <a:latin typeface="Letter-join Plus 2" panose="02000505000000020003" pitchFamily="50" charset="0"/>
              </a:rPr>
              <a:t>Repetition in games</a:t>
            </a:r>
          </a:p>
          <a:p>
            <a:pPr algn="ctr"/>
            <a:r>
              <a:rPr lang="en-GB" dirty="0">
                <a:latin typeface="Letter-join Plus 2" panose="02000505000000020003" pitchFamily="50" charset="0"/>
              </a:rPr>
              <a:t>Repetition in shapes</a:t>
            </a:r>
          </a:p>
          <a:p>
            <a:pPr algn="ctr"/>
            <a:r>
              <a:rPr lang="en-GB" dirty="0">
                <a:latin typeface="Letter-join Plus 2" panose="02000505000000020003" pitchFamily="50" charset="0"/>
              </a:rPr>
              <a:t>Audio production</a:t>
            </a:r>
          </a:p>
        </p:txBody>
      </p:sp>
      <p:sp>
        <p:nvSpPr>
          <p:cNvPr id="11" name="Rectangle 10">
            <a:extLst>
              <a:ext uri="{FF2B5EF4-FFF2-40B4-BE49-F238E27FC236}">
                <a16:creationId xmlns:a16="http://schemas.microsoft.com/office/drawing/2014/main" id="{83F0EA4D-6AD3-47E6-BB82-78E2909A2BC4}"/>
              </a:ext>
            </a:extLst>
          </p:cNvPr>
          <p:cNvSpPr/>
          <p:nvPr/>
        </p:nvSpPr>
        <p:spPr>
          <a:xfrm>
            <a:off x="6654800" y="2116622"/>
            <a:ext cx="1684867" cy="1476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Letter-join Plus 2" panose="02000505000000020003" pitchFamily="50" charset="0"/>
              </a:rPr>
              <a:t>Geography:</a:t>
            </a:r>
          </a:p>
          <a:p>
            <a:pPr algn="ctr"/>
            <a:endParaRPr lang="en-GB" dirty="0">
              <a:latin typeface="Letter-join Plus 2" panose="02000505000000020003" pitchFamily="50" charset="0"/>
            </a:endParaRPr>
          </a:p>
          <a:p>
            <a:pPr algn="ctr"/>
            <a:r>
              <a:rPr lang="en-GB" dirty="0">
                <a:latin typeface="Letter-join Plus 2" panose="02000505000000020003" pitchFamily="50" charset="0"/>
              </a:rPr>
              <a:t>Rainforest</a:t>
            </a:r>
          </a:p>
          <a:p>
            <a:pPr algn="ctr"/>
            <a:r>
              <a:rPr lang="en-GB" dirty="0">
                <a:latin typeface="Letter-join Plus 2" panose="02000505000000020003" pitchFamily="50" charset="0"/>
              </a:rPr>
              <a:t>Water cycles</a:t>
            </a:r>
          </a:p>
        </p:txBody>
      </p:sp>
    </p:spTree>
    <p:extLst>
      <p:ext uri="{BB962C8B-B14F-4D97-AF65-F5344CB8AC3E}">
        <p14:creationId xmlns:p14="http://schemas.microsoft.com/office/powerpoint/2010/main" val="2663071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22253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u="sng" dirty="0"/>
              <a:t>Changes to the Weekly Timetable</a:t>
            </a:r>
          </a:p>
        </p:txBody>
      </p:sp>
      <p:sp>
        <p:nvSpPr>
          <p:cNvPr id="2" name="Content Placeholder 1"/>
          <p:cNvSpPr>
            <a:spLocks noGrp="1"/>
          </p:cNvSpPr>
          <p:nvPr>
            <p:ph idx="1"/>
          </p:nvPr>
        </p:nvSpPr>
        <p:spPr>
          <a:xfrm>
            <a:off x="838200" y="1675995"/>
            <a:ext cx="10515600" cy="4351338"/>
          </a:xfrm>
        </p:spPr>
        <p:txBody>
          <a:bodyPr>
            <a:normAutofit/>
          </a:bodyPr>
          <a:lstStyle/>
          <a:p>
            <a:pPr marL="0" indent="0">
              <a:buNone/>
            </a:pPr>
            <a:r>
              <a:rPr lang="en-GB" dirty="0"/>
              <a:t>The children will have music and art lessons on a Monday taught by Jeannie and Siobhan. </a:t>
            </a:r>
          </a:p>
          <a:p>
            <a:pPr marL="0" indent="0">
              <a:buNone/>
            </a:pPr>
            <a:r>
              <a:rPr lang="en-GB" dirty="0"/>
              <a:t>Each class will have either art or music and then swap the following week.</a:t>
            </a:r>
          </a:p>
          <a:p>
            <a:pPr marL="0" indent="0">
              <a:buNone/>
            </a:pPr>
            <a:endParaRPr lang="en-GB" dirty="0"/>
          </a:p>
        </p:txBody>
      </p:sp>
    </p:spTree>
    <p:extLst>
      <p:ext uri="{BB962C8B-B14F-4D97-AF65-F5344CB8AC3E}">
        <p14:creationId xmlns:p14="http://schemas.microsoft.com/office/powerpoint/2010/main" val="4216514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6921" y="625931"/>
            <a:ext cx="9728555" cy="923330"/>
          </a:xfrm>
          <a:prstGeom prst="rect">
            <a:avLst/>
          </a:prstGeom>
          <a:noFill/>
        </p:spPr>
        <p:txBody>
          <a:bodyPr wrap="square" rtlCol="0">
            <a:spAutoFit/>
          </a:bodyPr>
          <a:lstStyle/>
          <a:p>
            <a:pPr algn="ctr"/>
            <a:r>
              <a:rPr lang="en-GB" sz="5400" dirty="0"/>
              <a:t>Accelerated Reader</a:t>
            </a:r>
          </a:p>
        </p:txBody>
      </p:sp>
      <p:sp>
        <p:nvSpPr>
          <p:cNvPr id="5" name="TextBox 4"/>
          <p:cNvSpPr txBox="1"/>
          <p:nvPr/>
        </p:nvSpPr>
        <p:spPr>
          <a:xfrm>
            <a:off x="704087" y="1841242"/>
            <a:ext cx="10847211" cy="4031873"/>
          </a:xfrm>
          <a:prstGeom prst="rect">
            <a:avLst/>
          </a:prstGeom>
          <a:noFill/>
        </p:spPr>
        <p:txBody>
          <a:bodyPr wrap="square" rtlCol="0">
            <a:spAutoFit/>
          </a:bodyPr>
          <a:lstStyle/>
          <a:p>
            <a:r>
              <a:rPr lang="en-GB" sz="2800" dirty="0">
                <a:solidFill>
                  <a:srgbClr val="FF0000"/>
                </a:solidFill>
              </a:rPr>
              <a:t>Accelerated reader is used in KS2 to promote reading at home and within school</a:t>
            </a:r>
          </a:p>
          <a:p>
            <a:endParaRPr lang="en-GB" sz="2000" dirty="0"/>
          </a:p>
          <a:p>
            <a:pPr marL="342900" indent="-342900">
              <a:buFont typeface="Arial" panose="020B0604020202020204" pitchFamily="34" charset="0"/>
              <a:buChar char="•"/>
            </a:pPr>
            <a:r>
              <a:rPr lang="en-GB" sz="2000" dirty="0"/>
              <a:t>MOST books within school have an AR code on them</a:t>
            </a:r>
          </a:p>
          <a:p>
            <a:pPr marL="342900" indent="-342900">
              <a:buFont typeface="Arial" panose="020B0604020202020204" pitchFamily="34" charset="0"/>
              <a:buChar char="•"/>
            </a:pPr>
            <a:r>
              <a:rPr lang="en-GB" sz="2000" dirty="0"/>
              <a:t>Children can use their own logins to complete a quiz on Accelerated Reader</a:t>
            </a:r>
          </a:p>
          <a:p>
            <a:pPr marL="342900" indent="-342900">
              <a:buFont typeface="Arial" panose="020B0604020202020204" pitchFamily="34" charset="0"/>
              <a:buChar char="•"/>
            </a:pPr>
            <a:r>
              <a:rPr lang="en-GB" sz="2000" dirty="0"/>
              <a:t>If your child achieves 80% or more, they will earn a certificate.</a:t>
            </a:r>
          </a:p>
          <a:p>
            <a:pPr marL="342900" indent="-342900">
              <a:buFont typeface="Arial" panose="020B0604020202020204" pitchFamily="34" charset="0"/>
              <a:buChar char="•"/>
            </a:pPr>
            <a:r>
              <a:rPr lang="en-GB" sz="2000" dirty="0"/>
              <a:t>After scoring 80% on 10 or more books, the children will be given a certificate in class.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Please note: Not all books are on the Accelerated reader system, so your child cannot be tested on all books they read.</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Children will have the opportunity to complete Accelerated reader quizzes during assemblies.</a:t>
            </a:r>
          </a:p>
        </p:txBody>
      </p:sp>
    </p:spTree>
    <p:extLst>
      <p:ext uri="{BB962C8B-B14F-4D97-AF65-F5344CB8AC3E}">
        <p14:creationId xmlns:p14="http://schemas.microsoft.com/office/powerpoint/2010/main" val="3913365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(Years 3 to 6)</a:t>
            </a:r>
          </a:p>
        </p:txBody>
      </p:sp>
      <p:sp>
        <p:nvSpPr>
          <p:cNvPr id="3" name="Content Placeholder 2"/>
          <p:cNvSpPr>
            <a:spLocks noGrp="1"/>
          </p:cNvSpPr>
          <p:nvPr>
            <p:ph idx="1"/>
          </p:nvPr>
        </p:nvSpPr>
        <p:spPr/>
        <p:txBody>
          <a:bodyPr>
            <a:normAutofit/>
          </a:bodyPr>
          <a:lstStyle/>
          <a:p>
            <a:r>
              <a:rPr lang="en-GB" dirty="0"/>
              <a:t>Children are assessed daily in lessons through observations, marking and class discussions. </a:t>
            </a:r>
          </a:p>
          <a:p>
            <a:endParaRPr lang="en-GB" dirty="0"/>
          </a:p>
          <a:p>
            <a:r>
              <a:rPr lang="en-GB" dirty="0"/>
              <a:t>Children complete times tables challenges and arithmetic papers in class during Monday maths lessons.</a:t>
            </a:r>
          </a:p>
          <a:p>
            <a:pPr marL="0" indent="0">
              <a:buNone/>
            </a:pPr>
            <a:endParaRPr lang="en-GB" dirty="0"/>
          </a:p>
          <a:p>
            <a:r>
              <a:rPr lang="en-GB" dirty="0"/>
              <a:t>Formal assessments will take place twice a year at the end of the Autumn </a:t>
            </a:r>
            <a:r>
              <a:rPr lang="en-GB" sz="2000" dirty="0"/>
              <a:t>(1-5</a:t>
            </a:r>
            <a:r>
              <a:rPr lang="en-GB" sz="2000" baseline="30000" dirty="0"/>
              <a:t>th</a:t>
            </a:r>
            <a:r>
              <a:rPr lang="en-GB" sz="2000" dirty="0"/>
              <a:t> December 2025)</a:t>
            </a:r>
            <a:r>
              <a:rPr lang="en-GB" dirty="0"/>
              <a:t> and Summer terms. </a:t>
            </a:r>
          </a:p>
          <a:p>
            <a:pPr marL="0" indent="0">
              <a:buNone/>
            </a:pPr>
            <a:endParaRPr lang="en-GB" dirty="0"/>
          </a:p>
        </p:txBody>
      </p:sp>
    </p:spTree>
    <p:extLst>
      <p:ext uri="{BB962C8B-B14F-4D97-AF65-F5344CB8AC3E}">
        <p14:creationId xmlns:p14="http://schemas.microsoft.com/office/powerpoint/2010/main" val="3190815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36979"/>
            <a:ext cx="10515600" cy="1325563"/>
          </a:xfrm>
        </p:spPr>
        <p:txBody>
          <a:bodyPr>
            <a:normAutofit/>
          </a:bodyPr>
          <a:lstStyle/>
          <a:p>
            <a:r>
              <a:rPr lang="en-GB" sz="3200" dirty="0"/>
              <a:t>National Testing</a:t>
            </a:r>
          </a:p>
        </p:txBody>
      </p:sp>
      <p:sp>
        <p:nvSpPr>
          <p:cNvPr id="4" name="Rectangle 3"/>
          <p:cNvSpPr/>
          <p:nvPr/>
        </p:nvSpPr>
        <p:spPr>
          <a:xfrm>
            <a:off x="200526" y="708072"/>
            <a:ext cx="11109158" cy="1569660"/>
          </a:xfrm>
          <a:prstGeom prst="rect">
            <a:avLst/>
          </a:prstGeom>
        </p:spPr>
        <p:txBody>
          <a:bodyPr wrap="square">
            <a:spAutoFit/>
          </a:bodyPr>
          <a:lstStyle/>
          <a:p>
            <a:r>
              <a:rPr lang="en-US" sz="3200" dirty="0">
                <a:solidFill>
                  <a:srgbClr val="FF0000"/>
                </a:solidFill>
              </a:rPr>
              <a:t>Multiplication tables check</a:t>
            </a:r>
          </a:p>
          <a:p>
            <a:r>
              <a:rPr lang="en-US" sz="3200" dirty="0"/>
              <a:t>Schools must administer the multiplication tables check within the 2-week period from Monday 1 June 2026.</a:t>
            </a:r>
          </a:p>
        </p:txBody>
      </p:sp>
      <p:sp>
        <p:nvSpPr>
          <p:cNvPr id="6" name="Rectangle 5"/>
          <p:cNvSpPr/>
          <p:nvPr/>
        </p:nvSpPr>
        <p:spPr>
          <a:xfrm>
            <a:off x="147054" y="2767366"/>
            <a:ext cx="11991474" cy="2246769"/>
          </a:xfrm>
          <a:prstGeom prst="rect">
            <a:avLst/>
          </a:prstGeom>
        </p:spPr>
        <p:txBody>
          <a:bodyPr wrap="square">
            <a:spAutoFit/>
          </a:bodyPr>
          <a:lstStyle/>
          <a:p>
            <a:pPr lvl="0"/>
            <a:r>
              <a:rPr lang="en-GB" sz="2800" dirty="0"/>
              <a:t>The MTC is a statutory, online assessment taken by all Year 4 pupils. </a:t>
            </a:r>
          </a:p>
          <a:p>
            <a:pPr lvl="0"/>
            <a:r>
              <a:rPr lang="en-GB" sz="2800" dirty="0"/>
              <a:t>Pupils answer 25 random multiplication questions from 2×2 to 12×12.</a:t>
            </a:r>
          </a:p>
          <a:p>
            <a:pPr lvl="0"/>
            <a:r>
              <a:rPr lang="en-GB" sz="2800" dirty="0"/>
              <a:t>Most children have six seconds to answer each question. </a:t>
            </a:r>
          </a:p>
          <a:p>
            <a:pPr lvl="0"/>
            <a:r>
              <a:rPr lang="en-GB" sz="2800" dirty="0"/>
              <a:t>Results help teachers identify which pupils are fluent and which may need additional support, but there is no pass or fail mark</a:t>
            </a:r>
          </a:p>
        </p:txBody>
      </p:sp>
    </p:spTree>
    <p:extLst>
      <p:ext uri="{BB962C8B-B14F-4D97-AF65-F5344CB8AC3E}">
        <p14:creationId xmlns:p14="http://schemas.microsoft.com/office/powerpoint/2010/main" val="3573735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467" y="178066"/>
            <a:ext cx="10515600" cy="1325563"/>
          </a:xfrm>
        </p:spPr>
        <p:txBody>
          <a:bodyPr/>
          <a:lstStyle/>
          <a:p>
            <a:r>
              <a:rPr lang="en-GB" dirty="0"/>
              <a:t>Weekly challenges</a:t>
            </a:r>
          </a:p>
        </p:txBody>
      </p:sp>
      <p:sp>
        <p:nvSpPr>
          <p:cNvPr id="3" name="Content Placeholder 2"/>
          <p:cNvSpPr>
            <a:spLocks noGrp="1"/>
          </p:cNvSpPr>
          <p:nvPr>
            <p:ph idx="1"/>
          </p:nvPr>
        </p:nvSpPr>
        <p:spPr>
          <a:xfrm>
            <a:off x="838200" y="1503629"/>
            <a:ext cx="10515600" cy="5261238"/>
          </a:xfrm>
        </p:spPr>
        <p:txBody>
          <a:bodyPr>
            <a:normAutofit fontScale="92500" lnSpcReduction="10000"/>
          </a:bodyPr>
          <a:lstStyle/>
          <a:p>
            <a:r>
              <a:rPr lang="en-GB" dirty="0"/>
              <a:t>Friday – Spelling challenge (these will be sent out on a Friday, after we have explored them as a class all week)</a:t>
            </a:r>
          </a:p>
          <a:p>
            <a:pPr marL="457200" lvl="1" indent="0">
              <a:buNone/>
            </a:pPr>
            <a:endParaRPr lang="en-GB" dirty="0"/>
          </a:p>
          <a:p>
            <a:r>
              <a:rPr lang="en-GB" dirty="0"/>
              <a:t>Times tables challenge (children progress through all the times tables at their own speed and earn badges)</a:t>
            </a:r>
          </a:p>
          <a:p>
            <a:endParaRPr lang="en-GB" dirty="0"/>
          </a:p>
          <a:p>
            <a:pPr marL="0" indent="0">
              <a:buNone/>
            </a:pPr>
            <a:endParaRPr lang="en-GB" dirty="0"/>
          </a:p>
          <a:p>
            <a:pPr marL="0" indent="0">
              <a:buNone/>
            </a:pPr>
            <a:endParaRPr lang="en-GB" dirty="0"/>
          </a:p>
          <a:p>
            <a:r>
              <a:rPr lang="en-GB" dirty="0"/>
              <a:t>3a=blue</a:t>
            </a:r>
          </a:p>
          <a:p>
            <a:r>
              <a:rPr lang="en-GB" dirty="0"/>
              <a:t>6a=bronze</a:t>
            </a:r>
          </a:p>
          <a:p>
            <a:r>
              <a:rPr lang="en-GB" dirty="0"/>
              <a:t>9= silver</a:t>
            </a:r>
          </a:p>
          <a:p>
            <a:r>
              <a:rPr lang="en-GB" dirty="0"/>
              <a:t>12=gold</a:t>
            </a:r>
          </a:p>
          <a:p>
            <a:endParaRPr lang="en-GB" dirty="0"/>
          </a:p>
          <a:p>
            <a:pPr marL="0" indent="0">
              <a:buNone/>
            </a:pPr>
            <a:endParaRPr lang="en-GB" dirty="0"/>
          </a:p>
        </p:txBody>
      </p:sp>
      <p:sp>
        <p:nvSpPr>
          <p:cNvPr id="4" name="Right Brace 3">
            <a:extLst>
              <a:ext uri="{FF2B5EF4-FFF2-40B4-BE49-F238E27FC236}">
                <a16:creationId xmlns:a16="http://schemas.microsoft.com/office/drawing/2014/main" id="{5F39AB5F-9BE3-41AF-9C24-1435181C99A0}"/>
              </a:ext>
            </a:extLst>
          </p:cNvPr>
          <p:cNvSpPr/>
          <p:nvPr/>
        </p:nvSpPr>
        <p:spPr>
          <a:xfrm>
            <a:off x="2895600" y="4190999"/>
            <a:ext cx="592667" cy="220133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Rectangle 4">
            <a:extLst>
              <a:ext uri="{FF2B5EF4-FFF2-40B4-BE49-F238E27FC236}">
                <a16:creationId xmlns:a16="http://schemas.microsoft.com/office/drawing/2014/main" id="{155A1D03-8D39-4BBC-BA4A-37A1B44A3B04}"/>
              </a:ext>
            </a:extLst>
          </p:cNvPr>
          <p:cNvSpPr/>
          <p:nvPr/>
        </p:nvSpPr>
        <p:spPr>
          <a:xfrm>
            <a:off x="3632200" y="3429000"/>
            <a:ext cx="1600200" cy="3250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Expected progression:</a:t>
            </a:r>
          </a:p>
          <a:p>
            <a:pPr algn="ctr"/>
            <a:endParaRPr lang="en-GB" sz="2000" dirty="0"/>
          </a:p>
          <a:p>
            <a:pPr algn="ctr"/>
            <a:r>
              <a:rPr lang="en-GB" sz="2000" dirty="0"/>
              <a:t>Year 3</a:t>
            </a:r>
          </a:p>
          <a:p>
            <a:pPr algn="ctr"/>
            <a:r>
              <a:rPr lang="en-GB" sz="2000" dirty="0"/>
              <a:t>Year 4</a:t>
            </a:r>
          </a:p>
          <a:p>
            <a:pPr algn="ctr"/>
            <a:r>
              <a:rPr lang="en-GB" sz="2000" dirty="0"/>
              <a:t>Year 5</a:t>
            </a:r>
          </a:p>
          <a:p>
            <a:pPr algn="ctr"/>
            <a:r>
              <a:rPr lang="en-GB" sz="2000" dirty="0"/>
              <a:t>Year 6</a:t>
            </a:r>
          </a:p>
        </p:txBody>
      </p:sp>
    </p:spTree>
    <p:extLst>
      <p:ext uri="{BB962C8B-B14F-4D97-AF65-F5344CB8AC3E}">
        <p14:creationId xmlns:p14="http://schemas.microsoft.com/office/powerpoint/2010/main" val="2484408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Educational Visits / Trips and Performances</a:t>
            </a:r>
          </a:p>
        </p:txBody>
      </p:sp>
      <p:sp>
        <p:nvSpPr>
          <p:cNvPr id="3" name="Content Placeholder 2"/>
          <p:cNvSpPr>
            <a:spLocks noGrp="1"/>
          </p:cNvSpPr>
          <p:nvPr>
            <p:ph idx="1"/>
          </p:nvPr>
        </p:nvSpPr>
        <p:spPr/>
        <p:txBody>
          <a:bodyPr/>
          <a:lstStyle/>
          <a:p>
            <a:pPr marL="0" indent="0" algn="ctr">
              <a:buNone/>
            </a:pPr>
            <a:r>
              <a:rPr lang="en-GB" dirty="0"/>
              <a:t>We are hoping to have lots of fun trips this year! Previously we have visited the Science Museum, the National Gallery and a church!</a:t>
            </a:r>
          </a:p>
        </p:txBody>
      </p:sp>
      <p:pic>
        <p:nvPicPr>
          <p:cNvPr id="4" name="Picture 3">
            <a:extLst>
              <a:ext uri="{FF2B5EF4-FFF2-40B4-BE49-F238E27FC236}">
                <a16:creationId xmlns:a16="http://schemas.microsoft.com/office/drawing/2014/main" id="{9559DAE8-B576-418F-A25A-BF4B1B1CD9C9}"/>
              </a:ext>
            </a:extLst>
          </p:cNvPr>
          <p:cNvPicPr>
            <a:picLocks noChangeAspect="1"/>
          </p:cNvPicPr>
          <p:nvPr/>
        </p:nvPicPr>
        <p:blipFill>
          <a:blip r:embed="rId2"/>
          <a:stretch>
            <a:fillRect/>
          </a:stretch>
        </p:blipFill>
        <p:spPr>
          <a:xfrm>
            <a:off x="7663286" y="3766700"/>
            <a:ext cx="3362904" cy="2237860"/>
          </a:xfrm>
          <a:prstGeom prst="rect">
            <a:avLst/>
          </a:prstGeom>
        </p:spPr>
      </p:pic>
      <p:pic>
        <p:nvPicPr>
          <p:cNvPr id="1026" name="Picture 2" descr="Science Museum - Museum - visitlondon.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24" y="3492264"/>
            <a:ext cx="4466302" cy="25122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446265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80388-8AE8-40DF-88B1-3FFDC60675B8}"/>
              </a:ext>
            </a:extLst>
          </p:cNvPr>
          <p:cNvSpPr>
            <a:spLocks noGrp="1"/>
          </p:cNvSpPr>
          <p:nvPr>
            <p:ph type="title"/>
          </p:nvPr>
        </p:nvSpPr>
        <p:spPr>
          <a:xfrm>
            <a:off x="141914" y="71510"/>
            <a:ext cx="10515600" cy="1325563"/>
          </a:xfrm>
        </p:spPr>
        <p:txBody>
          <a:bodyPr/>
          <a:lstStyle/>
          <a:p>
            <a:r>
              <a:rPr lang="en-GB" dirty="0"/>
              <a:t>Behaviour</a:t>
            </a:r>
          </a:p>
        </p:txBody>
      </p:sp>
      <p:pic>
        <p:nvPicPr>
          <p:cNvPr id="4" name="Picture 3">
            <a:extLst>
              <a:ext uri="{FF2B5EF4-FFF2-40B4-BE49-F238E27FC236}">
                <a16:creationId xmlns:a16="http://schemas.microsoft.com/office/drawing/2014/main" id="{D4B93E76-CBE7-4522-8E2F-7BED6B367479}"/>
              </a:ext>
            </a:extLst>
          </p:cNvPr>
          <p:cNvPicPr>
            <a:picLocks noChangeAspect="1"/>
          </p:cNvPicPr>
          <p:nvPr/>
        </p:nvPicPr>
        <p:blipFill>
          <a:blip r:embed="rId2"/>
          <a:stretch>
            <a:fillRect/>
          </a:stretch>
        </p:blipFill>
        <p:spPr>
          <a:xfrm>
            <a:off x="4110605" y="1008969"/>
            <a:ext cx="7492942" cy="5160653"/>
          </a:xfrm>
          <a:prstGeom prst="rect">
            <a:avLst/>
          </a:prstGeom>
        </p:spPr>
      </p:pic>
      <p:sp>
        <p:nvSpPr>
          <p:cNvPr id="5" name="TextBox 4">
            <a:extLst>
              <a:ext uri="{FF2B5EF4-FFF2-40B4-BE49-F238E27FC236}">
                <a16:creationId xmlns:a16="http://schemas.microsoft.com/office/drawing/2014/main" id="{BE2CD879-209A-40CE-8C3B-1571AFEB4C75}"/>
              </a:ext>
            </a:extLst>
          </p:cNvPr>
          <p:cNvSpPr txBox="1"/>
          <p:nvPr/>
        </p:nvSpPr>
        <p:spPr>
          <a:xfrm>
            <a:off x="176169" y="1820411"/>
            <a:ext cx="3758268" cy="2862322"/>
          </a:xfrm>
          <a:prstGeom prst="rect">
            <a:avLst/>
          </a:prstGeom>
          <a:noFill/>
        </p:spPr>
        <p:txBody>
          <a:bodyPr wrap="square" rtlCol="0">
            <a:spAutoFit/>
          </a:bodyPr>
          <a:lstStyle/>
          <a:p>
            <a:pPr algn="ctr"/>
            <a:r>
              <a:rPr lang="en-GB" dirty="0"/>
              <a:t>The school has recently adopted the Anchor Approach towards behaviour.</a:t>
            </a:r>
          </a:p>
          <a:p>
            <a:pPr algn="ctr"/>
            <a:endParaRPr lang="en-GB" dirty="0"/>
          </a:p>
          <a:p>
            <a:pPr algn="ctr"/>
            <a:r>
              <a:rPr lang="en-GB" dirty="0"/>
              <a:t>This means that there is no longer a traffic light system in the classroom. </a:t>
            </a:r>
          </a:p>
          <a:p>
            <a:pPr algn="ctr"/>
            <a:endParaRPr lang="en-GB" dirty="0"/>
          </a:p>
          <a:p>
            <a:pPr algn="ctr"/>
            <a:r>
              <a:rPr lang="en-GB" dirty="0"/>
              <a:t>Children will have a restorative conversation if they are not following the school rules that are in place to keep everyone safe. </a:t>
            </a:r>
          </a:p>
        </p:txBody>
      </p:sp>
    </p:spTree>
    <p:extLst>
      <p:ext uri="{BB962C8B-B14F-4D97-AF65-F5344CB8AC3E}">
        <p14:creationId xmlns:p14="http://schemas.microsoft.com/office/powerpoint/2010/main" val="3493171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3C0C-539A-426B-93C2-BB326573264B}"/>
              </a:ext>
            </a:extLst>
          </p:cNvPr>
          <p:cNvSpPr>
            <a:spLocks noGrp="1"/>
          </p:cNvSpPr>
          <p:nvPr>
            <p:ph type="title"/>
          </p:nvPr>
        </p:nvSpPr>
        <p:spPr>
          <a:xfrm>
            <a:off x="721453" y="0"/>
            <a:ext cx="10515600" cy="1325563"/>
          </a:xfrm>
        </p:spPr>
        <p:txBody>
          <a:bodyPr/>
          <a:lstStyle/>
          <a:p>
            <a:r>
              <a:rPr lang="en-GB" dirty="0"/>
              <a:t>Class Dojo</a:t>
            </a:r>
          </a:p>
        </p:txBody>
      </p:sp>
      <p:sp>
        <p:nvSpPr>
          <p:cNvPr id="4" name="TextBox 3">
            <a:extLst>
              <a:ext uri="{FF2B5EF4-FFF2-40B4-BE49-F238E27FC236}">
                <a16:creationId xmlns:a16="http://schemas.microsoft.com/office/drawing/2014/main" id="{5DA3CFF5-4927-4679-88A4-2FA9977B0283}"/>
              </a:ext>
            </a:extLst>
          </p:cNvPr>
          <p:cNvSpPr txBox="1"/>
          <p:nvPr/>
        </p:nvSpPr>
        <p:spPr>
          <a:xfrm>
            <a:off x="604007" y="1468073"/>
            <a:ext cx="7726261" cy="5324535"/>
          </a:xfrm>
          <a:prstGeom prst="rect">
            <a:avLst/>
          </a:prstGeom>
          <a:noFill/>
        </p:spPr>
        <p:txBody>
          <a:bodyPr wrap="square" rtlCol="0">
            <a:spAutoFit/>
          </a:bodyPr>
          <a:lstStyle/>
          <a:p>
            <a:r>
              <a:rPr lang="en-GB" sz="2000" dirty="0"/>
              <a:t>The school will continue to use Class Dojo’s as a way of individually rewarding students, but will not be sharing pictures or videos on this platform. .</a:t>
            </a:r>
          </a:p>
          <a:p>
            <a:endParaRPr lang="en-GB" sz="2000" dirty="0"/>
          </a:p>
          <a:p>
            <a:endParaRPr lang="en-GB" sz="2000" dirty="0"/>
          </a:p>
          <a:p>
            <a:r>
              <a:rPr lang="en-GB" sz="2000" dirty="0"/>
              <a:t>Mr Smith’s reasoning: </a:t>
            </a:r>
          </a:p>
          <a:p>
            <a:endParaRPr lang="en-GB" sz="2000" dirty="0"/>
          </a:p>
          <a:p>
            <a:r>
              <a:rPr lang="en-GB" sz="2000" dirty="0"/>
              <a:t>“Last week we trialled the use of Class Dojo to communicate with parents sharing images and videos of the children in class. The number of parents who signed up for this was very low and does not justify the time required by administrative staff to set up and maintain accounts or the time which teachers spend taking pictures / videos etc and uploading them. We believe that teaches time is best spent teaching the children and have therefore decided not to offer this service in future but will continue to communicate about what your child is learning and exciting events which are communicated to you via weekly newsletters, homework letters and curriculum newsletters.”</a:t>
            </a:r>
          </a:p>
        </p:txBody>
      </p:sp>
      <p:pic>
        <p:nvPicPr>
          <p:cNvPr id="5" name="Picture 4">
            <a:extLst>
              <a:ext uri="{FF2B5EF4-FFF2-40B4-BE49-F238E27FC236}">
                <a16:creationId xmlns:a16="http://schemas.microsoft.com/office/drawing/2014/main" id="{7E0D9895-95AC-4A96-9A74-F30F3D899A69}"/>
              </a:ext>
            </a:extLst>
          </p:cNvPr>
          <p:cNvPicPr>
            <a:picLocks noChangeAspect="1"/>
          </p:cNvPicPr>
          <p:nvPr/>
        </p:nvPicPr>
        <p:blipFill>
          <a:blip r:embed="rId2"/>
          <a:stretch>
            <a:fillRect/>
          </a:stretch>
        </p:blipFill>
        <p:spPr>
          <a:xfrm>
            <a:off x="8920991" y="324287"/>
            <a:ext cx="2754473" cy="2754473"/>
          </a:xfrm>
          <a:prstGeom prst="rect">
            <a:avLst/>
          </a:prstGeom>
        </p:spPr>
      </p:pic>
    </p:spTree>
    <p:extLst>
      <p:ext uri="{BB962C8B-B14F-4D97-AF65-F5344CB8AC3E}">
        <p14:creationId xmlns:p14="http://schemas.microsoft.com/office/powerpoint/2010/main" val="1480884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Pick Up</a:t>
            </a:r>
          </a:p>
        </p:txBody>
      </p:sp>
      <p:sp>
        <p:nvSpPr>
          <p:cNvPr id="3" name="Content Placeholder 2"/>
          <p:cNvSpPr>
            <a:spLocks noGrp="1"/>
          </p:cNvSpPr>
          <p:nvPr>
            <p:ph idx="1"/>
          </p:nvPr>
        </p:nvSpPr>
        <p:spPr/>
        <p:txBody>
          <a:bodyPr>
            <a:noAutofit/>
          </a:bodyPr>
          <a:lstStyle/>
          <a:p>
            <a:pPr marL="0" indent="0" algn="just">
              <a:buNone/>
            </a:pPr>
            <a:endParaRPr lang="en-GB" dirty="0"/>
          </a:p>
          <a:p>
            <a:pPr algn="just"/>
            <a:r>
              <a:rPr lang="en-GB" dirty="0"/>
              <a:t>If on occasions you arrange another parent / family friend / family member to collect your child, </a:t>
            </a:r>
            <a:r>
              <a:rPr lang="en-GB" u="sng" dirty="0">
                <a:solidFill>
                  <a:srgbClr val="FF0000"/>
                </a:solidFill>
              </a:rPr>
              <a:t>please make sure you let the office know by lunchtime (1.30pm) where possible. </a:t>
            </a:r>
            <a:r>
              <a:rPr lang="en-GB" dirty="0"/>
              <a:t>We will not be sending children home with adults other than you if we don’t get a clear message from office staff. </a:t>
            </a:r>
          </a:p>
          <a:p>
            <a:pPr algn="just"/>
            <a:endParaRPr lang="en-GB" dirty="0"/>
          </a:p>
          <a:p>
            <a:endParaRPr lang="en-GB" dirty="0"/>
          </a:p>
        </p:txBody>
      </p:sp>
    </p:spTree>
    <p:extLst>
      <p:ext uri="{BB962C8B-B14F-4D97-AF65-F5344CB8AC3E}">
        <p14:creationId xmlns:p14="http://schemas.microsoft.com/office/powerpoint/2010/main" val="3357565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071" y="131077"/>
            <a:ext cx="10515600" cy="1325563"/>
          </a:xfrm>
        </p:spPr>
        <p:txBody>
          <a:bodyPr/>
          <a:lstStyle/>
          <a:p>
            <a:pPr algn="ctr"/>
            <a:r>
              <a:rPr lang="en-GB" b="1" u="sng" dirty="0"/>
              <a:t>Staff in Year 4</a:t>
            </a:r>
          </a:p>
        </p:txBody>
      </p:sp>
      <p:sp>
        <p:nvSpPr>
          <p:cNvPr id="3" name="Content Placeholder 2"/>
          <p:cNvSpPr>
            <a:spLocks noGrp="1"/>
          </p:cNvSpPr>
          <p:nvPr>
            <p:ph sz="half" idx="1"/>
          </p:nvPr>
        </p:nvSpPr>
        <p:spPr>
          <a:xfrm>
            <a:off x="7673474" y="1693374"/>
            <a:ext cx="4077044" cy="4351338"/>
          </a:xfrm>
        </p:spPr>
        <p:txBody>
          <a:bodyPr/>
          <a:lstStyle/>
          <a:p>
            <a:pPr marL="0" indent="0" algn="ctr">
              <a:buNone/>
            </a:pPr>
            <a:r>
              <a:rPr lang="en-GB" u="sng" dirty="0"/>
              <a:t>Whiteread</a:t>
            </a:r>
          </a:p>
          <a:p>
            <a:pPr marL="0" indent="0" algn="ctr">
              <a:buNone/>
            </a:pPr>
            <a:r>
              <a:rPr lang="en-GB" dirty="0"/>
              <a:t>Miss </a:t>
            </a:r>
            <a:r>
              <a:rPr lang="en-GB" dirty="0" err="1"/>
              <a:t>Dimopoulos</a:t>
            </a:r>
            <a:endParaRPr lang="en-GB" dirty="0"/>
          </a:p>
          <a:p>
            <a:pPr marL="0" indent="0" algn="ctr">
              <a:buNone/>
            </a:pPr>
            <a:endParaRPr lang="en-GB" dirty="0"/>
          </a:p>
          <a:p>
            <a:pPr marL="0" indent="0" algn="ctr">
              <a:buNone/>
            </a:pPr>
            <a:endParaRPr lang="en-GB" dirty="0"/>
          </a:p>
        </p:txBody>
      </p:sp>
      <p:sp>
        <p:nvSpPr>
          <p:cNvPr id="4" name="Content Placeholder 3"/>
          <p:cNvSpPr>
            <a:spLocks noGrp="1"/>
          </p:cNvSpPr>
          <p:nvPr>
            <p:ph sz="half" idx="2"/>
          </p:nvPr>
        </p:nvSpPr>
        <p:spPr>
          <a:xfrm>
            <a:off x="415896" y="1621858"/>
            <a:ext cx="5181600" cy="4351338"/>
          </a:xfrm>
        </p:spPr>
        <p:txBody>
          <a:bodyPr/>
          <a:lstStyle/>
          <a:p>
            <a:pPr marL="0" indent="0" algn="ctr">
              <a:buNone/>
            </a:pPr>
            <a:r>
              <a:rPr lang="en-GB" u="sng" dirty="0"/>
              <a:t>Kapoor</a:t>
            </a:r>
          </a:p>
          <a:p>
            <a:pPr marL="0" indent="0" algn="ctr">
              <a:buNone/>
            </a:pPr>
            <a:r>
              <a:rPr lang="en-GB" dirty="0"/>
              <a:t>Mr Ershan</a:t>
            </a:r>
          </a:p>
          <a:p>
            <a:pPr marL="0" indent="0" algn="ctr">
              <a:buNone/>
            </a:pPr>
            <a:endParaRPr lang="en-GB" dirty="0"/>
          </a:p>
        </p:txBody>
      </p:sp>
      <p:sp>
        <p:nvSpPr>
          <p:cNvPr id="5" name="Rectangle 4">
            <a:extLst>
              <a:ext uri="{FF2B5EF4-FFF2-40B4-BE49-F238E27FC236}">
                <a16:creationId xmlns:a16="http://schemas.microsoft.com/office/drawing/2014/main" id="{95D8EEAA-BDE7-43BD-9900-69324F550BD4}"/>
              </a:ext>
            </a:extLst>
          </p:cNvPr>
          <p:cNvSpPr/>
          <p:nvPr/>
        </p:nvSpPr>
        <p:spPr>
          <a:xfrm>
            <a:off x="4426875" y="3984685"/>
            <a:ext cx="3005667" cy="148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Kira</a:t>
            </a:r>
            <a:endParaRPr lang="en-GB" dirty="0"/>
          </a:p>
          <a:p>
            <a:pPr algn="ctr"/>
            <a:r>
              <a:rPr lang="en-GB" dirty="0"/>
              <a:t>TA</a:t>
            </a:r>
          </a:p>
        </p:txBody>
      </p:sp>
    </p:spTree>
    <p:extLst>
      <p:ext uri="{BB962C8B-B14F-4D97-AF65-F5344CB8AC3E}">
        <p14:creationId xmlns:p14="http://schemas.microsoft.com/office/powerpoint/2010/main" val="1544981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Uniform</a:t>
            </a:r>
          </a:p>
        </p:txBody>
      </p:sp>
      <p:pic>
        <p:nvPicPr>
          <p:cNvPr id="4" name="Content Placeholder 3" descr="N:\My Pictures\2018-01-24 bird feeder science\bird feeder science 044.JPG"/>
          <p:cNvPicPr>
            <a:picLocks noGrp="1"/>
          </p:cNvPicPr>
          <p:nvPr>
            <p:ph idx="1"/>
          </p:nvPr>
        </p:nvPicPr>
        <p:blipFill rotWithShape="1">
          <a:blip r:embed="rId2" cstate="print">
            <a:extLst>
              <a:ext uri="{28A0092B-C50C-407E-A947-70E740481C1C}">
                <a14:useLocalDpi xmlns:a14="http://schemas.microsoft.com/office/drawing/2010/main" val="0"/>
              </a:ext>
            </a:extLst>
          </a:blip>
          <a:srcRect l="10177" t="23710" r="6690" b="16634"/>
          <a:stretch/>
        </p:blipFill>
        <p:spPr bwMode="auto">
          <a:xfrm>
            <a:off x="673467" y="1697764"/>
            <a:ext cx="6717122" cy="3615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5" name="Rectangle 4"/>
          <p:cNvSpPr/>
          <p:nvPr/>
        </p:nvSpPr>
        <p:spPr>
          <a:xfrm>
            <a:off x="8092440" y="1697764"/>
            <a:ext cx="3733800" cy="3416320"/>
          </a:xfrm>
          <a:prstGeom prst="rect">
            <a:avLst/>
          </a:prstGeom>
        </p:spPr>
        <p:txBody>
          <a:bodyPr wrap="square">
            <a:spAutoFit/>
          </a:bodyPr>
          <a:lstStyle/>
          <a:p>
            <a:r>
              <a:rPr lang="en-GB" sz="2400" dirty="0">
                <a:latin typeface="Berlin Sans FB" panose="020E0602020502020306" pitchFamily="34" charset="0"/>
              </a:rPr>
              <a:t>All children are expected to wear school uniform:</a:t>
            </a:r>
          </a:p>
          <a:p>
            <a:pPr marL="285750" indent="-285750">
              <a:buFont typeface="Arial" panose="020B0604020202020204" pitchFamily="34" charset="0"/>
              <a:buChar char="•"/>
            </a:pPr>
            <a:r>
              <a:rPr lang="en-GB" sz="2400" dirty="0">
                <a:latin typeface="Berlin Sans FB" panose="020E0602020502020306" pitchFamily="34" charset="0"/>
              </a:rPr>
              <a:t>Campsbourne t-shirt, polo shirt, jumper or cardigan.  </a:t>
            </a:r>
          </a:p>
          <a:p>
            <a:pPr marL="285750" indent="-285750">
              <a:buFont typeface="Arial" panose="020B0604020202020204" pitchFamily="34" charset="0"/>
              <a:buChar char="•"/>
            </a:pPr>
            <a:r>
              <a:rPr lang="en-GB" sz="2400" dirty="0">
                <a:latin typeface="Berlin Sans FB" panose="020E0602020502020306" pitchFamily="34" charset="0"/>
              </a:rPr>
              <a:t>Sensible and comfortable shoes.</a:t>
            </a:r>
          </a:p>
          <a:p>
            <a:pPr algn="ctr"/>
            <a:r>
              <a:rPr lang="en-GB" sz="2400" dirty="0">
                <a:solidFill>
                  <a:srgbClr val="FF0000"/>
                </a:solidFill>
                <a:latin typeface="Berlin Sans FB" panose="020E0602020502020306" pitchFamily="34" charset="0"/>
              </a:rPr>
              <a:t>Please label all items of clothing!</a:t>
            </a:r>
          </a:p>
        </p:txBody>
      </p:sp>
      <p:sp>
        <p:nvSpPr>
          <p:cNvPr id="3" name="Oval 2">
            <a:extLst>
              <a:ext uri="{FF2B5EF4-FFF2-40B4-BE49-F238E27FC236}">
                <a16:creationId xmlns:a16="http://schemas.microsoft.com/office/drawing/2014/main" id="{10040375-8BED-4B3B-9E6E-9FA43E79C721}"/>
              </a:ext>
            </a:extLst>
          </p:cNvPr>
          <p:cNvSpPr/>
          <p:nvPr/>
        </p:nvSpPr>
        <p:spPr>
          <a:xfrm>
            <a:off x="1058333" y="2048440"/>
            <a:ext cx="905934" cy="829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2FF35BF0-004E-417E-A5BA-D388859D053D}"/>
              </a:ext>
            </a:extLst>
          </p:cNvPr>
          <p:cNvSpPr/>
          <p:nvPr/>
        </p:nvSpPr>
        <p:spPr>
          <a:xfrm>
            <a:off x="2349133" y="1883339"/>
            <a:ext cx="872067" cy="999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2DF15EB7-B7A1-4287-BC62-7E58A6279136}"/>
              </a:ext>
            </a:extLst>
          </p:cNvPr>
          <p:cNvSpPr/>
          <p:nvPr/>
        </p:nvSpPr>
        <p:spPr>
          <a:xfrm>
            <a:off x="3877733" y="2260600"/>
            <a:ext cx="694267" cy="931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59EB7E1D-76F7-4471-A128-F8AA2C490B12}"/>
              </a:ext>
            </a:extLst>
          </p:cNvPr>
          <p:cNvSpPr/>
          <p:nvPr/>
        </p:nvSpPr>
        <p:spPr>
          <a:xfrm>
            <a:off x="4969933" y="2192866"/>
            <a:ext cx="778934" cy="8297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F49132F-5094-4604-B7FB-0EF28875DE78}"/>
              </a:ext>
            </a:extLst>
          </p:cNvPr>
          <p:cNvSpPr/>
          <p:nvPr/>
        </p:nvSpPr>
        <p:spPr>
          <a:xfrm>
            <a:off x="6320733" y="2091267"/>
            <a:ext cx="778934" cy="9990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82994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156364" y="2038586"/>
            <a:ext cx="10604269" cy="1569660"/>
          </a:xfrm>
          <a:prstGeom prst="rect">
            <a:avLst/>
          </a:prstGeom>
        </p:spPr>
        <p:txBody>
          <a:bodyPr wrap="square">
            <a:spAutoFit/>
          </a:bodyPr>
          <a:lstStyle/>
          <a:p>
            <a:r>
              <a:rPr lang="en-GB" sz="9600" dirty="0">
                <a:solidFill>
                  <a:srgbClr val="FF0000"/>
                </a:solidFill>
                <a:latin typeface="Berlin Sans FB" panose="020E0602020502020306" pitchFamily="34" charset="0"/>
              </a:rPr>
              <a:t>Q&amp;A</a:t>
            </a:r>
          </a:p>
        </p:txBody>
      </p:sp>
    </p:spTree>
    <p:extLst>
      <p:ext uri="{BB962C8B-B14F-4D97-AF65-F5344CB8AC3E}">
        <p14:creationId xmlns:p14="http://schemas.microsoft.com/office/powerpoint/2010/main" val="2647123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1129"/>
            <a:ext cx="10515600" cy="1325563"/>
          </a:xfrm>
        </p:spPr>
        <p:txBody>
          <a:bodyPr>
            <a:normAutofit/>
          </a:bodyPr>
          <a:lstStyle/>
          <a:p>
            <a:r>
              <a:rPr lang="en-GB" sz="4000" b="1" dirty="0">
                <a:latin typeface="+mn-lt"/>
              </a:rPr>
              <a:t>What does my child need to bring to school?</a:t>
            </a:r>
          </a:p>
        </p:txBody>
      </p:sp>
      <p:sp>
        <p:nvSpPr>
          <p:cNvPr id="3" name="Content Placeholder 2"/>
          <p:cNvSpPr>
            <a:spLocks noGrp="1"/>
          </p:cNvSpPr>
          <p:nvPr>
            <p:ph idx="1"/>
          </p:nvPr>
        </p:nvSpPr>
        <p:spPr>
          <a:xfrm>
            <a:off x="313267" y="1785521"/>
            <a:ext cx="11565466" cy="4351338"/>
          </a:xfrm>
        </p:spPr>
        <p:txBody>
          <a:bodyPr/>
          <a:lstStyle/>
          <a:p>
            <a:pPr lvl="0"/>
            <a:r>
              <a:rPr lang="en-US" dirty="0"/>
              <a:t>Coat</a:t>
            </a:r>
            <a:endParaRPr lang="en-GB" dirty="0"/>
          </a:p>
          <a:p>
            <a:pPr lvl="0"/>
            <a:r>
              <a:rPr lang="en-US" dirty="0"/>
              <a:t>Book Bag with a reading book once they have been given one</a:t>
            </a:r>
            <a:endParaRPr lang="en-GB" dirty="0"/>
          </a:p>
          <a:p>
            <a:pPr lvl="0"/>
            <a:r>
              <a:rPr lang="en-US" dirty="0"/>
              <a:t>Water bottle with their name on it</a:t>
            </a:r>
            <a:endParaRPr lang="en-GB" dirty="0"/>
          </a:p>
          <a:p>
            <a:pPr lvl="0"/>
            <a:r>
              <a:rPr lang="en-US" dirty="0"/>
              <a:t>Packed Lunch if they are packed lunch. Please refer to the food policy for guidance on items that should not be brought in. E.g. crisps/chocolate.</a:t>
            </a:r>
            <a:endParaRPr lang="en-GB" dirty="0"/>
          </a:p>
          <a:p>
            <a:endParaRPr lang="en-GB" dirty="0"/>
          </a:p>
          <a:p>
            <a:pPr marL="0" indent="0" algn="ctr">
              <a:buNone/>
            </a:pPr>
            <a:r>
              <a:rPr lang="en-US" b="1" u="sng" dirty="0">
                <a:solidFill>
                  <a:srgbClr val="FF0000"/>
                </a:solidFill>
              </a:rPr>
              <a:t>No toys or stationary should be brought in from home, unless specifically requested by class teacher.</a:t>
            </a:r>
            <a:endParaRPr lang="en-GB" b="1" u="sng" dirty="0">
              <a:solidFill>
                <a:srgbClr val="FF0000"/>
              </a:solidFill>
            </a:endParaRPr>
          </a:p>
          <a:p>
            <a:pPr marL="0" indent="0">
              <a:buNone/>
            </a:pPr>
            <a:endParaRPr lang="en-GB" dirty="0"/>
          </a:p>
        </p:txBody>
      </p:sp>
    </p:spTree>
    <p:extLst>
      <p:ext uri="{BB962C8B-B14F-4D97-AF65-F5344CB8AC3E}">
        <p14:creationId xmlns:p14="http://schemas.microsoft.com/office/powerpoint/2010/main" val="969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730" y="1655465"/>
            <a:ext cx="10515600" cy="3999028"/>
          </a:xfrm>
        </p:spPr>
        <p:txBody>
          <a:bodyPr/>
          <a:lstStyle/>
          <a:p>
            <a:pPr marL="0" indent="0">
              <a:buNone/>
            </a:pPr>
            <a:endParaRPr lang="en-GB" dirty="0"/>
          </a:p>
          <a:p>
            <a:pPr marL="0" indent="0">
              <a:buNone/>
            </a:pPr>
            <a:r>
              <a:rPr lang="en-GB" dirty="0"/>
              <a:t>In years 3 to 6, we teach the White Rose maths program to the children. This approach to teaching maths ensures that children develop a deeper conceptual understanding over time. This is done through concrete and abstract learning opportunities whilst also having the opportunity to apply mathematical concepts to a wide range of problem solving and reasoning problems.</a:t>
            </a:r>
          </a:p>
          <a:p>
            <a:endParaRPr lang="en-GB" dirty="0"/>
          </a:p>
        </p:txBody>
      </p:sp>
      <p:pic>
        <p:nvPicPr>
          <p:cNvPr id="2052" name="Picture 4" descr="Charnwood Primary Acade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629" y="272935"/>
            <a:ext cx="2943950" cy="1471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251200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endParaRPr lang="en-GB" dirty="0">
              <a:solidFill>
                <a:srgbClr val="FF0000"/>
              </a:solidFill>
              <a:latin typeface="Berlin Sans FB" panose="020E0602020502020306" pitchFamily="34" charset="0"/>
            </a:endParaRPr>
          </a:p>
          <a:p>
            <a:pPr algn="just"/>
            <a:r>
              <a:rPr lang="en-GB" dirty="0"/>
              <a:t>Across the school we teach literacy through our Talk for Writing program. </a:t>
            </a:r>
          </a:p>
          <a:p>
            <a:pPr algn="just"/>
            <a:r>
              <a:rPr lang="en-GB" dirty="0"/>
              <a:t>Enables children to imitate the key language they need for a particular topic orally before they try reading and analysing it. </a:t>
            </a:r>
          </a:p>
          <a:p>
            <a:pPr algn="just"/>
            <a:r>
              <a:rPr lang="en-GB" dirty="0"/>
              <a:t>Through fun activities that help them rehearse the tune of the language they need, followed by shared writing to show them how to craft their writing, children are helped to write in the same style.</a:t>
            </a:r>
          </a:p>
          <a:p>
            <a:r>
              <a:rPr lang="en-GB" dirty="0"/>
              <a:t>You can find out more information at </a:t>
            </a:r>
            <a:r>
              <a:rPr lang="en-GB" dirty="0">
                <a:hlinkClick r:id="rId2"/>
              </a:rPr>
              <a:t>www.talk4writing.com/about</a:t>
            </a:r>
            <a:endParaRPr lang="en-GB" dirty="0"/>
          </a:p>
          <a:p>
            <a:pPr algn="just"/>
            <a:endParaRPr lang="en-GB" dirty="0"/>
          </a:p>
          <a:p>
            <a:endParaRPr lang="en-GB" dirty="0"/>
          </a:p>
        </p:txBody>
      </p:sp>
      <p:pic>
        <p:nvPicPr>
          <p:cNvPr id="1026" name="Picture 2" descr="Training and Services | St. George's School, Batterse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694" y="286834"/>
            <a:ext cx="7364518" cy="192213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90012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599" y="169338"/>
            <a:ext cx="11116733" cy="4351338"/>
          </a:xfrm>
        </p:spPr>
        <p:txBody>
          <a:bodyPr>
            <a:normAutofit/>
          </a:bodyPr>
          <a:lstStyle/>
          <a:p>
            <a:pPr marL="0" indent="0">
              <a:buNone/>
            </a:pPr>
            <a:r>
              <a:rPr lang="en-GB" sz="3600" u="sng" dirty="0">
                <a:solidFill>
                  <a:srgbClr val="FF0000"/>
                </a:solidFill>
              </a:rPr>
              <a:t>Destination Reader is the KS2 program to teach reading.</a:t>
            </a:r>
          </a:p>
          <a:p>
            <a:pPr marL="0" indent="0">
              <a:buNone/>
            </a:pPr>
            <a:r>
              <a:rPr lang="en-GB" sz="3600" dirty="0">
                <a:solidFill>
                  <a:srgbClr val="FF0000"/>
                </a:solidFill>
              </a:rPr>
              <a:t> </a:t>
            </a:r>
          </a:p>
        </p:txBody>
      </p:sp>
      <p:sp>
        <p:nvSpPr>
          <p:cNvPr id="4" name="Rectangle 3"/>
          <p:cNvSpPr/>
          <p:nvPr/>
        </p:nvSpPr>
        <p:spPr>
          <a:xfrm>
            <a:off x="338667" y="1286674"/>
            <a:ext cx="11692465" cy="3785652"/>
          </a:xfrm>
          <a:prstGeom prst="rect">
            <a:avLst/>
          </a:prstGeom>
        </p:spPr>
        <p:txBody>
          <a:bodyPr wrap="square">
            <a:spAutoFit/>
          </a:bodyPr>
          <a:lstStyle/>
          <a:p>
            <a:r>
              <a:rPr lang="en-GB" sz="2400" dirty="0"/>
              <a:t>Takes place Tuesday to Friday at the same time. 10.30am to 11.15am.</a:t>
            </a:r>
          </a:p>
          <a:p>
            <a:endParaRPr lang="en-GB" sz="2400" dirty="0"/>
          </a:p>
          <a:p>
            <a:r>
              <a:rPr lang="en-GB" sz="2400" dirty="0"/>
              <a:t>Destination Reader focuses on various strategies that help children to become more fluent in their reading, and helps develop a love of reading.</a:t>
            </a:r>
          </a:p>
          <a:p>
            <a:endParaRPr lang="en-GB" sz="2400" dirty="0"/>
          </a:p>
          <a:p>
            <a:r>
              <a:rPr lang="en-GB" sz="2400" dirty="0"/>
              <a:t>There is lots of reinforcement of key words because children are reading them everyday. </a:t>
            </a:r>
          </a:p>
          <a:p>
            <a:endParaRPr lang="en-GB" sz="2400" dirty="0"/>
          </a:p>
          <a:p>
            <a:r>
              <a:rPr lang="en-GB" sz="2400" dirty="0"/>
              <a:t>The books are enjoyable stories which encourage children to read for pleasure.</a:t>
            </a:r>
          </a:p>
          <a:p>
            <a:endParaRPr lang="en-GB" sz="2400" dirty="0"/>
          </a:p>
          <a:p>
            <a:endParaRPr lang="en-GB" sz="2400" dirty="0"/>
          </a:p>
        </p:txBody>
      </p:sp>
      <p:sp>
        <p:nvSpPr>
          <p:cNvPr id="2" name="Rectangle 1">
            <a:extLst>
              <a:ext uri="{FF2B5EF4-FFF2-40B4-BE49-F238E27FC236}">
                <a16:creationId xmlns:a16="http://schemas.microsoft.com/office/drawing/2014/main" id="{131DCDD9-8C94-4CE1-8881-77D79E390970}"/>
              </a:ext>
            </a:extLst>
          </p:cNvPr>
          <p:cNvSpPr/>
          <p:nvPr/>
        </p:nvSpPr>
        <p:spPr>
          <a:xfrm>
            <a:off x="3141133" y="4428067"/>
            <a:ext cx="5715000" cy="2345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Interventions may continue with </a:t>
            </a:r>
            <a:r>
              <a:rPr lang="en-GB" dirty="0" err="1"/>
              <a:t>Kira</a:t>
            </a:r>
            <a:r>
              <a:rPr lang="en-GB" dirty="0"/>
              <a:t> for the children who were in DSR last year. </a:t>
            </a:r>
          </a:p>
        </p:txBody>
      </p:sp>
    </p:spTree>
    <p:extLst>
      <p:ext uri="{BB962C8B-B14F-4D97-AF65-F5344CB8AC3E}">
        <p14:creationId xmlns:p14="http://schemas.microsoft.com/office/powerpoint/2010/main" val="2191105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19745"/>
            <a:ext cx="10515600" cy="4057218"/>
          </a:xfrm>
        </p:spPr>
        <p:txBody>
          <a:bodyPr>
            <a:normAutofit/>
          </a:bodyPr>
          <a:lstStyle/>
          <a:p>
            <a:r>
              <a:rPr lang="en-GB" dirty="0"/>
              <a:t>Sounds-Write is a quality first phonics programme and is how we teach reading, spelling and writing.</a:t>
            </a:r>
          </a:p>
          <a:p>
            <a:endParaRPr lang="en-GB" dirty="0"/>
          </a:p>
          <a:p>
            <a:r>
              <a:rPr lang="en-GB" dirty="0"/>
              <a:t>Children receive Sounds-Write lessons four times a week focusing on spelling. </a:t>
            </a:r>
          </a:p>
          <a:p>
            <a:pPr marL="0" indent="0">
              <a:buNone/>
            </a:pPr>
            <a:endParaRPr lang="en-GB" dirty="0"/>
          </a:p>
          <a:p>
            <a:r>
              <a:rPr lang="en-GB" dirty="0"/>
              <a:t>It will also be used as an intervention or catch-up programme.</a:t>
            </a:r>
          </a:p>
        </p:txBody>
      </p:sp>
      <p:pic>
        <p:nvPicPr>
          <p:cNvPr id="3074" name="Picture 2" descr="Home | Sounds Write Sounds Write - first rate phonics | An exciting, new  approach to the teaching of reading, spelling and writing An exciting, new  approach to the teaching of re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73" y="180325"/>
            <a:ext cx="1905000" cy="1552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74003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0733" cy="1325563"/>
          </a:xfrm>
        </p:spPr>
        <p:txBody>
          <a:bodyPr/>
          <a:lstStyle/>
          <a:p>
            <a:r>
              <a:rPr lang="en-GB" dirty="0"/>
              <a:t>P.E </a:t>
            </a:r>
          </a:p>
        </p:txBody>
      </p:sp>
      <p:sp>
        <p:nvSpPr>
          <p:cNvPr id="3" name="Content Placeholder 2"/>
          <p:cNvSpPr>
            <a:spLocks noGrp="1"/>
          </p:cNvSpPr>
          <p:nvPr>
            <p:ph idx="1"/>
          </p:nvPr>
        </p:nvSpPr>
        <p:spPr>
          <a:xfrm>
            <a:off x="6490369" y="1213702"/>
            <a:ext cx="5257800" cy="4371445"/>
          </a:xfrm>
        </p:spPr>
        <p:txBody>
          <a:bodyPr/>
          <a:lstStyle/>
          <a:p>
            <a:pPr marL="0" indent="0">
              <a:buNone/>
            </a:pPr>
            <a:r>
              <a:rPr lang="en-GB" b="1" u="sng" dirty="0"/>
              <a:t>Whiteread</a:t>
            </a:r>
          </a:p>
          <a:p>
            <a:pPr marL="0" indent="0">
              <a:buNone/>
            </a:pPr>
            <a:endParaRPr lang="en-GB" dirty="0"/>
          </a:p>
          <a:p>
            <a:pPr marL="0" indent="0">
              <a:buNone/>
            </a:pPr>
            <a:r>
              <a:rPr lang="en-GB" dirty="0"/>
              <a:t>Tuesday – Gymnastics</a:t>
            </a:r>
          </a:p>
          <a:p>
            <a:pPr marL="0" indent="0">
              <a:buNone/>
            </a:pPr>
            <a:endParaRPr lang="en-GB" dirty="0"/>
          </a:p>
          <a:p>
            <a:pPr marL="0" indent="0">
              <a:buNone/>
            </a:pPr>
            <a:r>
              <a:rPr lang="en-GB" dirty="0"/>
              <a:t>Friday – Swimming</a:t>
            </a:r>
          </a:p>
          <a:p>
            <a:pPr marL="0" indent="0">
              <a:buNone/>
            </a:pPr>
            <a:endParaRPr lang="en-GB" dirty="0"/>
          </a:p>
        </p:txBody>
      </p:sp>
      <p:sp>
        <p:nvSpPr>
          <p:cNvPr id="5" name="Title 1"/>
          <p:cNvSpPr txBox="1">
            <a:spLocks/>
          </p:cNvSpPr>
          <p:nvPr/>
        </p:nvSpPr>
        <p:spPr>
          <a:xfrm>
            <a:off x="381000" y="4736569"/>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000" b="1" dirty="0">
                <a:solidFill>
                  <a:srgbClr val="FF0000"/>
                </a:solidFill>
              </a:rPr>
              <a:t>Children should bring the appropriate kit for their lessons: </a:t>
            </a:r>
          </a:p>
          <a:p>
            <a:endParaRPr lang="en-GB" sz="2000" b="1" dirty="0">
              <a:solidFill>
                <a:srgbClr val="FF0000"/>
              </a:solidFill>
            </a:endParaRPr>
          </a:p>
          <a:p>
            <a:pPr marL="342900" indent="-342900">
              <a:buFont typeface="Arial" panose="020B0604020202020204" pitchFamily="34" charset="0"/>
              <a:buChar char="•"/>
            </a:pPr>
            <a:r>
              <a:rPr lang="en-GB" sz="2000" b="1" dirty="0">
                <a:solidFill>
                  <a:srgbClr val="FF0000"/>
                </a:solidFill>
              </a:rPr>
              <a:t>Swimming: swimwear, swim hat and a towel.</a:t>
            </a:r>
          </a:p>
          <a:p>
            <a:endParaRPr lang="en-GB" sz="2000" b="1" dirty="0">
              <a:solidFill>
                <a:srgbClr val="FF0000"/>
              </a:solidFill>
            </a:endParaRPr>
          </a:p>
          <a:p>
            <a:pPr marL="342900" indent="-342900">
              <a:buFont typeface="Arial" panose="020B0604020202020204" pitchFamily="34" charset="0"/>
              <a:buChar char="•"/>
            </a:pPr>
            <a:r>
              <a:rPr lang="en-GB" sz="2000" b="1" dirty="0">
                <a:solidFill>
                  <a:srgbClr val="FF0000"/>
                </a:solidFill>
              </a:rPr>
              <a:t>P.E Kit: shorts/joggers, t-shirt, sports trainers.</a:t>
            </a:r>
          </a:p>
        </p:txBody>
      </p:sp>
      <p:sp>
        <p:nvSpPr>
          <p:cNvPr id="6" name="Content Placeholder 2">
            <a:extLst>
              <a:ext uri="{FF2B5EF4-FFF2-40B4-BE49-F238E27FC236}">
                <a16:creationId xmlns:a16="http://schemas.microsoft.com/office/drawing/2014/main" id="{E94FEB04-1763-4DFA-B7D8-056AFBC008C3}"/>
              </a:ext>
            </a:extLst>
          </p:cNvPr>
          <p:cNvSpPr txBox="1">
            <a:spLocks/>
          </p:cNvSpPr>
          <p:nvPr/>
        </p:nvSpPr>
        <p:spPr>
          <a:xfrm>
            <a:off x="331537" y="1137759"/>
            <a:ext cx="6313415" cy="4371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u="sng" dirty="0"/>
              <a:t>Kapoor</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Tuesday – Gymnastics</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Friday – Netball</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820166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Wider Curriculum</a:t>
            </a:r>
          </a:p>
        </p:txBody>
      </p:sp>
      <p:pic>
        <p:nvPicPr>
          <p:cNvPr id="4" name="Picture 3">
            <a:extLst>
              <a:ext uri="{FF2B5EF4-FFF2-40B4-BE49-F238E27FC236}">
                <a16:creationId xmlns:a16="http://schemas.microsoft.com/office/drawing/2014/main" id="{3C55699D-3270-43D1-8F04-C5F2E699E23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36364" y1="11927" x2="36364" y2="11927"/>
                        <a14:foregroundMark x1="16450" y1="31651" x2="16450" y2="31651"/>
                        <a14:foregroundMark x1="12987" y1="33486" x2="12987" y2="33486"/>
                        <a14:foregroundMark x1="12554" y1="62844" x2="12554" y2="62844"/>
                        <a14:foregroundMark x1="34199" y1="87156" x2="34199" y2="87156"/>
                        <a14:foregroundMark x1="35931" y1="85321" x2="35931" y2="85321"/>
                        <a14:foregroundMark x1="38528" y1="85780" x2="38528" y2="85780"/>
                        <a14:foregroundMark x1="33333" y1="89908" x2="33333" y2="89908"/>
                        <a14:foregroundMark x1="67965" y1="87156" x2="67965" y2="87156"/>
                        <a14:foregroundMark x1="90476" y1="66514" x2="90476" y2="66514"/>
                        <a14:foregroundMark x1="81818" y1="63761" x2="81818" y2="63761"/>
                        <a14:foregroundMark x1="67965" y1="11009" x2="67965" y2="11009"/>
                      </a14:backgroundRemoval>
                    </a14:imgEffect>
                  </a14:imgLayer>
                </a14:imgProps>
              </a:ext>
            </a:extLst>
          </a:blip>
          <a:stretch>
            <a:fillRect/>
          </a:stretch>
        </p:blipFill>
        <p:spPr>
          <a:xfrm>
            <a:off x="9243995" y="4400005"/>
            <a:ext cx="2242809" cy="2116590"/>
          </a:xfrm>
          <a:prstGeom prst="rect">
            <a:avLst/>
          </a:prstGeom>
        </p:spPr>
      </p:pic>
      <p:sp>
        <p:nvSpPr>
          <p:cNvPr id="5" name="Content Placeholder 4"/>
          <p:cNvSpPr>
            <a:spLocks noGrp="1"/>
          </p:cNvSpPr>
          <p:nvPr>
            <p:ph idx="1"/>
          </p:nvPr>
        </p:nvSpPr>
        <p:spPr/>
        <p:txBody>
          <a:bodyPr/>
          <a:lstStyle/>
          <a:p>
            <a:r>
              <a:rPr lang="en-GB" dirty="0"/>
              <a:t>The children will receive a rich curriculum consisting of History, Geography, PSHE, Science, RE, PE, Art, Music, Computing, Food Education, Design and Technology and Spanish.</a:t>
            </a:r>
          </a:p>
          <a:p>
            <a:endParaRPr lang="en-GB" dirty="0"/>
          </a:p>
          <a:p>
            <a:r>
              <a:rPr lang="en-GB" dirty="0"/>
              <a:t>We will be teaching these subjects mainly in the afternoons, where  we will focus on developing the children’s independence and teamwork. </a:t>
            </a:r>
          </a:p>
        </p:txBody>
      </p:sp>
    </p:spTree>
    <p:extLst>
      <p:ext uri="{BB962C8B-B14F-4D97-AF65-F5344CB8AC3E}">
        <p14:creationId xmlns:p14="http://schemas.microsoft.com/office/powerpoint/2010/main" val="36321222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689</TotalTime>
  <Words>1269</Words>
  <Application>Microsoft Office PowerPoint</Application>
  <PresentationFormat>Widescreen</PresentationFormat>
  <Paragraphs>164</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Berlin Sans FB</vt:lpstr>
      <vt:lpstr>Calibri</vt:lpstr>
      <vt:lpstr>Calibri Light</vt:lpstr>
      <vt:lpstr>Letter-join Plus 2</vt:lpstr>
      <vt:lpstr>Office Theme</vt:lpstr>
      <vt:lpstr>Welcome to Year 4 Meet the Teacher </vt:lpstr>
      <vt:lpstr>Staff in Year 4</vt:lpstr>
      <vt:lpstr>What does my child need to bring to school?</vt:lpstr>
      <vt:lpstr>PowerPoint Presentation</vt:lpstr>
      <vt:lpstr>PowerPoint Presentation</vt:lpstr>
      <vt:lpstr>PowerPoint Presentation</vt:lpstr>
      <vt:lpstr>PowerPoint Presentation</vt:lpstr>
      <vt:lpstr>P.E </vt:lpstr>
      <vt:lpstr>Wider Curriculum</vt:lpstr>
      <vt:lpstr>PowerPoint Presentation</vt:lpstr>
      <vt:lpstr>PowerPoint Presentation</vt:lpstr>
      <vt:lpstr>PowerPoint Presentation</vt:lpstr>
      <vt:lpstr>Assessment (Years 3 to 6)</vt:lpstr>
      <vt:lpstr>National Testing</vt:lpstr>
      <vt:lpstr>Weekly challenges</vt:lpstr>
      <vt:lpstr>Educational Visits / Trips and Performances</vt:lpstr>
      <vt:lpstr>Behaviour</vt:lpstr>
      <vt:lpstr>Class Dojo</vt:lpstr>
      <vt:lpstr>Pick Up</vt:lpstr>
      <vt:lpstr>School Uniform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dc:title>
  <dc:creator>Jonathan Smith</dc:creator>
  <cp:lastModifiedBy> Ershan</cp:lastModifiedBy>
  <cp:revision>59</cp:revision>
  <dcterms:created xsi:type="dcterms:W3CDTF">2020-09-07T10:40:20Z</dcterms:created>
  <dcterms:modified xsi:type="dcterms:W3CDTF">2025-09-15T07:12:55Z</dcterms:modified>
</cp:coreProperties>
</file>