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6" r:id="rId4"/>
    <p:sldId id="273" r:id="rId5"/>
    <p:sldId id="264" r:id="rId6"/>
    <p:sldId id="272" r:id="rId7"/>
    <p:sldId id="258" r:id="rId8"/>
    <p:sldId id="259" r:id="rId9"/>
    <p:sldId id="261" r:id="rId10"/>
    <p:sldId id="263" r:id="rId11"/>
    <p:sldId id="269" r:id="rId12"/>
    <p:sldId id="287" r:id="rId13"/>
    <p:sldId id="277" r:id="rId14"/>
    <p:sldId id="274" r:id="rId15"/>
    <p:sldId id="285" r:id="rId16"/>
    <p:sldId id="288"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2" autoAdjust="0"/>
    <p:restoredTop sz="94660"/>
  </p:normalViewPr>
  <p:slideViewPr>
    <p:cSldViewPr snapToGrid="0">
      <p:cViewPr varScale="1">
        <p:scale>
          <a:sx n="113" d="100"/>
          <a:sy n="113"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148650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58790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364064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412056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E1B3F2-A6CF-4D57-B10A-D4867B1CF6B6}"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37020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E1B3F2-A6CF-4D57-B10A-D4867B1CF6B6}"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218380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E1B3F2-A6CF-4D57-B10A-D4867B1CF6B6}" type="datetimeFigureOut">
              <a:rPr lang="en-GB" smtClean="0"/>
              <a:t>16/09/2025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381926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E1B3F2-A6CF-4D57-B10A-D4867B1CF6B6}" type="datetimeFigureOut">
              <a:rPr lang="en-GB" smtClean="0"/>
              <a:t>16/09/2025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107807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1B3F2-A6CF-4D57-B10A-D4867B1CF6B6}" type="datetimeFigureOut">
              <a:rPr lang="en-GB" smtClean="0"/>
              <a:t>16/09/2025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415196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E1B3F2-A6CF-4D57-B10A-D4867B1CF6B6}"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199596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E1B3F2-A6CF-4D57-B10A-D4867B1CF6B6}"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273026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1B3F2-A6CF-4D57-B10A-D4867B1CF6B6}" type="datetimeFigureOut">
              <a:rPr lang="en-GB" smtClean="0"/>
              <a:t>16/09/2025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CCA95-93C6-4DDA-AAB8-82B913814218}" type="slidenum">
              <a:rPr lang="en-GB" smtClean="0"/>
              <a:t>‹#›</a:t>
            </a:fld>
            <a:endParaRPr lang="en-GB"/>
          </a:p>
        </p:txBody>
      </p:sp>
    </p:spTree>
    <p:extLst>
      <p:ext uri="{BB962C8B-B14F-4D97-AF65-F5344CB8AC3E}">
        <p14:creationId xmlns:p14="http://schemas.microsoft.com/office/powerpoint/2010/main" val="3567739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alk4writing.com/abou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433" y="3563460"/>
            <a:ext cx="5454967" cy="1165012"/>
          </a:xfrm>
        </p:spPr>
        <p:txBody>
          <a:bodyPr>
            <a:normAutofit fontScale="90000"/>
          </a:bodyPr>
          <a:lstStyle/>
          <a:p>
            <a:r>
              <a:rPr lang="en-GB" dirty="0"/>
              <a:t>Welcome to Year 1</a:t>
            </a:r>
            <a:br>
              <a:rPr lang="en-GB" dirty="0"/>
            </a:br>
            <a:r>
              <a:rPr lang="en-GB" dirty="0"/>
              <a:t>Meet the Teacher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553" y="914399"/>
            <a:ext cx="1644968" cy="1624660"/>
          </a:xfrm>
          <a:prstGeom prst="rect">
            <a:avLst/>
          </a:prstGeom>
        </p:spPr>
      </p:pic>
      <p:pic>
        <p:nvPicPr>
          <p:cNvPr id="5122" name="Picture 2" descr="Campsbourne School and Extended Services, Nightingale Ln, London N8 7AF, 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293" y="914399"/>
            <a:ext cx="3974562" cy="529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5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19745"/>
            <a:ext cx="10515600" cy="4057218"/>
          </a:xfrm>
        </p:spPr>
        <p:txBody>
          <a:bodyPr>
            <a:normAutofit lnSpcReduction="10000"/>
          </a:bodyPr>
          <a:lstStyle/>
          <a:p>
            <a:pPr marL="0" indent="0">
              <a:buNone/>
            </a:pPr>
            <a:r>
              <a:rPr lang="en-GB" dirty="0"/>
              <a:t>Sounds-Write is a quality first phonics programme and is how we teach reading, spelling and writing.</a:t>
            </a:r>
          </a:p>
          <a:p>
            <a:pPr marL="0" indent="0">
              <a:buNone/>
            </a:pPr>
            <a:r>
              <a:rPr lang="en-GB" dirty="0"/>
              <a:t>Children receive daily Sounds-Write lessons. </a:t>
            </a:r>
          </a:p>
          <a:p>
            <a:pPr marL="0" indent="0">
              <a:buNone/>
            </a:pPr>
            <a:r>
              <a:rPr lang="en-GB" dirty="0"/>
              <a:t>Taught in Reception and KS1, then fine-tuned throughout the rest of Key Stage 2. </a:t>
            </a:r>
          </a:p>
          <a:p>
            <a:pPr marL="0" indent="0">
              <a:buNone/>
            </a:pPr>
            <a:r>
              <a:rPr lang="en-GB" dirty="0"/>
              <a:t>In Reception and Year 1 the focus is very much on reading and spelling.</a:t>
            </a:r>
          </a:p>
          <a:p>
            <a:pPr marL="0" indent="0">
              <a:buNone/>
            </a:pPr>
            <a:r>
              <a:rPr lang="en-GB" dirty="0"/>
              <a:t>In Year 2 to Year 6 the lessons focus on spelling. </a:t>
            </a:r>
          </a:p>
          <a:p>
            <a:pPr marL="0" indent="0">
              <a:buNone/>
            </a:pPr>
            <a:r>
              <a:rPr lang="en-GB" dirty="0"/>
              <a:t>In addition, it also serves very successfully as an intervention or catch-up programme.</a:t>
            </a:r>
          </a:p>
        </p:txBody>
      </p:sp>
      <p:pic>
        <p:nvPicPr>
          <p:cNvPr id="3074" name="Picture 2" descr="Home | Sounds Write Sounds Write - first rate phonics | An exciting, new  approach to the teaching of reading, spelling and writing An exciting, new  approach to the teaching of 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164" y="467157"/>
            <a:ext cx="190500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83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Wider Curriculum Overview</a:t>
            </a:r>
          </a:p>
        </p:txBody>
      </p:sp>
      <p:sp>
        <p:nvSpPr>
          <p:cNvPr id="3" name="Content Placeholder 2"/>
          <p:cNvSpPr>
            <a:spLocks noGrp="1"/>
          </p:cNvSpPr>
          <p:nvPr>
            <p:ph idx="1"/>
          </p:nvPr>
        </p:nvSpPr>
        <p:spPr/>
        <p:txBody>
          <a:bodyPr>
            <a:normAutofit/>
          </a:bodyPr>
          <a:lstStyle/>
          <a:p>
            <a:r>
              <a:rPr lang="en-GB" dirty="0"/>
              <a:t>Science: Human Body</a:t>
            </a:r>
          </a:p>
          <a:p>
            <a:r>
              <a:rPr lang="en-GB" dirty="0"/>
              <a:t>History: Focusing on influential people who have made a difference</a:t>
            </a:r>
          </a:p>
          <a:p>
            <a:r>
              <a:rPr lang="en-GB" dirty="0"/>
              <a:t>Personal, Social, Health and Economic (PSHE): Managing Safety and Risk – Forest School</a:t>
            </a:r>
          </a:p>
          <a:p>
            <a:r>
              <a:rPr lang="en-GB" dirty="0"/>
              <a:t>Religious Education: Christianity, The Creation Story</a:t>
            </a:r>
          </a:p>
          <a:p>
            <a:r>
              <a:rPr lang="en-GB" dirty="0"/>
              <a:t>Physical Education: Dance</a:t>
            </a:r>
          </a:p>
          <a:p>
            <a:r>
              <a:rPr lang="en-GB" dirty="0"/>
              <a:t>Music: Found Sounds and Musical Pictures (with Jeannie)</a:t>
            </a:r>
          </a:p>
          <a:p>
            <a:r>
              <a:rPr lang="en-GB" dirty="0"/>
              <a:t>Art: Learning about our Class Artists (with Siobhan)</a:t>
            </a:r>
          </a:p>
          <a:p>
            <a:pPr marL="0" indent="0">
              <a:buNone/>
            </a:pPr>
            <a:endParaRPr lang="en-GB" dirty="0"/>
          </a:p>
        </p:txBody>
      </p:sp>
      <p:pic>
        <p:nvPicPr>
          <p:cNvPr id="4" name="Picture 3">
            <a:extLst>
              <a:ext uri="{FF2B5EF4-FFF2-40B4-BE49-F238E27FC236}">
                <a16:creationId xmlns:a16="http://schemas.microsoft.com/office/drawing/2014/main" id="{3C55699D-3270-43D1-8F04-C5F2E699E23E}"/>
              </a:ext>
            </a:extLst>
          </p:cNvPr>
          <p:cNvPicPr>
            <a:picLocks noChangeAspect="1"/>
          </p:cNvPicPr>
          <p:nvPr/>
        </p:nvPicPr>
        <p:blipFill>
          <a:blip r:embed="rId2"/>
          <a:stretch>
            <a:fillRect/>
          </a:stretch>
        </p:blipFill>
        <p:spPr>
          <a:xfrm>
            <a:off x="9965255" y="478770"/>
            <a:ext cx="1551243" cy="1463944"/>
          </a:xfrm>
          <a:prstGeom prst="rect">
            <a:avLst/>
          </a:prstGeom>
        </p:spPr>
      </p:pic>
    </p:spTree>
    <p:extLst>
      <p:ext uri="{BB962C8B-B14F-4D97-AF65-F5344CB8AC3E}">
        <p14:creationId xmlns:p14="http://schemas.microsoft.com/office/powerpoint/2010/main" val="74049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a:extLst>
              <a:ext uri="{FF2B5EF4-FFF2-40B4-BE49-F238E27FC236}">
                <a16:creationId xmlns:a16="http://schemas.microsoft.com/office/drawing/2014/main" id="{BA9B82DE-C668-4E33-B577-635B5C3B90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985" b="25350"/>
          <a:stretch/>
        </p:blipFill>
        <p:spPr bwMode="auto">
          <a:xfrm>
            <a:off x="776377" y="405442"/>
            <a:ext cx="4514850" cy="122260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093C236-B127-4DB3-A5AB-BB77014A2865}"/>
              </a:ext>
            </a:extLst>
          </p:cNvPr>
          <p:cNvSpPr>
            <a:spLocks noGrp="1"/>
          </p:cNvSpPr>
          <p:nvPr>
            <p:ph idx="1"/>
          </p:nvPr>
        </p:nvSpPr>
        <p:spPr>
          <a:xfrm>
            <a:off x="1041400" y="2129476"/>
            <a:ext cx="5958217" cy="30104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ln w="0"/>
                <a:solidFill>
                  <a:schemeClr val="tx1"/>
                </a:solidFill>
                <a:effectLst>
                  <a:outerShdw blurRad="38100" dist="19050" dir="2700000" algn="tl" rotWithShape="0">
                    <a:schemeClr val="dk1">
                      <a:alpha val="40000"/>
                    </a:schemeClr>
                  </a:outerShdw>
                </a:effectLst>
              </a:rPr>
              <a:t>100 dojos = Bronze Certificate</a:t>
            </a:r>
          </a:p>
          <a:p>
            <a:pPr algn="ctr"/>
            <a:r>
              <a:rPr lang="en-GB" sz="2400" dirty="0">
                <a:ln w="0"/>
                <a:solidFill>
                  <a:schemeClr val="tx1"/>
                </a:solidFill>
                <a:effectLst>
                  <a:outerShdw blurRad="38100" dist="19050" dir="2700000" algn="tl" rotWithShape="0">
                    <a:schemeClr val="dk1">
                      <a:alpha val="40000"/>
                    </a:schemeClr>
                  </a:outerShdw>
                </a:effectLst>
              </a:rPr>
              <a:t>200 dojos = Silver Certificate</a:t>
            </a:r>
          </a:p>
          <a:p>
            <a:pPr algn="ctr"/>
            <a:r>
              <a:rPr lang="en-GB" sz="2400" dirty="0">
                <a:ln w="0"/>
                <a:solidFill>
                  <a:schemeClr val="tx1"/>
                </a:solidFill>
                <a:effectLst>
                  <a:outerShdw blurRad="38100" dist="19050" dir="2700000" algn="tl" rotWithShape="0">
                    <a:schemeClr val="dk1">
                      <a:alpha val="40000"/>
                    </a:schemeClr>
                  </a:outerShdw>
                </a:effectLst>
              </a:rPr>
              <a:t>300 dojos = Gold Certificate</a:t>
            </a:r>
          </a:p>
          <a:p>
            <a:pPr marL="0" indent="0" algn="ctr">
              <a:buNone/>
            </a:pPr>
            <a:r>
              <a:rPr lang="en-GB" sz="2400" dirty="0">
                <a:ln w="0"/>
                <a:solidFill>
                  <a:schemeClr val="tx1"/>
                </a:solidFill>
                <a:effectLst>
                  <a:outerShdw blurRad="38100" dist="19050" dir="2700000" algn="tl" rotWithShape="0">
                    <a:schemeClr val="dk1">
                      <a:alpha val="40000"/>
                    </a:schemeClr>
                  </a:outerShdw>
                </a:effectLst>
              </a:rPr>
              <a:t>Exceptional awards in the Summer term…</a:t>
            </a:r>
          </a:p>
          <a:p>
            <a:pPr algn="ctr"/>
            <a:r>
              <a:rPr lang="en-GB" sz="2400" dirty="0">
                <a:ln w="0"/>
                <a:solidFill>
                  <a:schemeClr val="tx1"/>
                </a:solidFill>
                <a:effectLst>
                  <a:outerShdw blurRad="38100" dist="19050" dir="2700000" algn="tl" rotWithShape="0">
                    <a:schemeClr val="dk1">
                      <a:alpha val="40000"/>
                    </a:schemeClr>
                  </a:outerShdw>
                </a:effectLst>
              </a:rPr>
              <a:t>400 dojos = Diamond Certificate</a:t>
            </a:r>
          </a:p>
          <a:p>
            <a:pPr algn="ctr"/>
            <a:r>
              <a:rPr lang="en-GB" sz="2400" dirty="0">
                <a:ln w="0"/>
                <a:solidFill>
                  <a:schemeClr val="tx1"/>
                </a:solidFill>
                <a:effectLst>
                  <a:outerShdw blurRad="38100" dist="19050" dir="2700000" algn="tl" rotWithShape="0">
                    <a:schemeClr val="dk1">
                      <a:alpha val="40000"/>
                    </a:schemeClr>
                  </a:outerShdw>
                </a:effectLst>
              </a:rPr>
              <a:t>500 dojos = Platinum Certificate</a:t>
            </a:r>
          </a:p>
        </p:txBody>
      </p:sp>
      <p:sp>
        <p:nvSpPr>
          <p:cNvPr id="6" name="TextBox 5">
            <a:extLst>
              <a:ext uri="{FF2B5EF4-FFF2-40B4-BE49-F238E27FC236}">
                <a16:creationId xmlns:a16="http://schemas.microsoft.com/office/drawing/2014/main" id="{F5C6F371-BD9F-46EF-994A-B0C49F6D765B}"/>
              </a:ext>
            </a:extLst>
          </p:cNvPr>
          <p:cNvSpPr txBox="1"/>
          <p:nvPr/>
        </p:nvSpPr>
        <p:spPr>
          <a:xfrm>
            <a:off x="284672" y="5531516"/>
            <a:ext cx="11248845" cy="830997"/>
          </a:xfrm>
          <a:prstGeom prst="rect">
            <a:avLst/>
          </a:prstGeom>
          <a:noFill/>
        </p:spPr>
        <p:txBody>
          <a:bodyPr wrap="square" rtlCol="0">
            <a:spAutoFit/>
          </a:bodyPr>
          <a:lstStyle/>
          <a:p>
            <a:pPr algn="ctr"/>
            <a:r>
              <a:rPr lang="en-GB" sz="2400" dirty="0"/>
              <a:t>Join your Class – use the link sent via email or the separate code on the sheet given out yesterday to join your class and track your child’s DOJOs.</a:t>
            </a:r>
          </a:p>
        </p:txBody>
      </p:sp>
      <p:pic>
        <p:nvPicPr>
          <p:cNvPr id="7" name="Picture 6">
            <a:extLst>
              <a:ext uri="{FF2B5EF4-FFF2-40B4-BE49-F238E27FC236}">
                <a16:creationId xmlns:a16="http://schemas.microsoft.com/office/drawing/2014/main" id="{178C041F-A73B-4012-BADB-CE365B4BBC1E}"/>
              </a:ext>
            </a:extLst>
          </p:cNvPr>
          <p:cNvPicPr>
            <a:picLocks noChangeAspect="1"/>
          </p:cNvPicPr>
          <p:nvPr/>
        </p:nvPicPr>
        <p:blipFill>
          <a:blip r:embed="rId3"/>
          <a:stretch>
            <a:fillRect/>
          </a:stretch>
        </p:blipFill>
        <p:spPr>
          <a:xfrm>
            <a:off x="7470476" y="405442"/>
            <a:ext cx="3493698" cy="4734464"/>
          </a:xfrm>
          <a:prstGeom prst="rect">
            <a:avLst/>
          </a:prstGeom>
          <a:ln>
            <a:solidFill>
              <a:schemeClr val="accent1">
                <a:lumMod val="75000"/>
              </a:schemeClr>
            </a:solidFill>
          </a:ln>
        </p:spPr>
      </p:pic>
    </p:spTree>
    <p:extLst>
      <p:ext uri="{BB962C8B-B14F-4D97-AF65-F5344CB8AC3E}">
        <p14:creationId xmlns:p14="http://schemas.microsoft.com/office/powerpoint/2010/main" val="241132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GB" dirty="0"/>
              <a:t>Assessment (Year 1 and Year 2)</a:t>
            </a:r>
          </a:p>
        </p:txBody>
      </p:sp>
      <p:sp>
        <p:nvSpPr>
          <p:cNvPr id="3" name="Content Placeholder 2"/>
          <p:cNvSpPr>
            <a:spLocks noGrp="1"/>
          </p:cNvSpPr>
          <p:nvPr>
            <p:ph idx="1"/>
          </p:nvPr>
        </p:nvSpPr>
        <p:spPr/>
        <p:txBody>
          <a:bodyPr>
            <a:normAutofit/>
          </a:bodyPr>
          <a:lstStyle/>
          <a:p>
            <a:r>
              <a:rPr lang="en-GB" dirty="0"/>
              <a:t>Children in Year 1 and Year 2 will be teacher assessed in reading, writing and maths during lessons against the national curriculum objectives.</a:t>
            </a:r>
          </a:p>
          <a:p>
            <a:pPr marL="0" indent="0">
              <a:buNone/>
            </a:pPr>
            <a:endParaRPr lang="en-GB" dirty="0"/>
          </a:p>
          <a:p>
            <a:r>
              <a:rPr lang="en-GB" dirty="0"/>
              <a:t>All Year 1 children are required to sit a national Phonics test in June 2026.</a:t>
            </a:r>
          </a:p>
        </p:txBody>
      </p:sp>
    </p:spTree>
    <p:extLst>
      <p:ext uri="{BB962C8B-B14F-4D97-AF65-F5344CB8AC3E}">
        <p14:creationId xmlns:p14="http://schemas.microsoft.com/office/powerpoint/2010/main" val="406205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Uniform</a:t>
            </a:r>
          </a:p>
        </p:txBody>
      </p:sp>
      <p:pic>
        <p:nvPicPr>
          <p:cNvPr id="4" name="Content Placeholder 3" descr="N:\My Pictures\2018-01-24 bird feeder science\bird feeder science 044.JPG"/>
          <p:cNvPicPr>
            <a:picLocks noGrp="1"/>
          </p:cNvPicPr>
          <p:nvPr>
            <p:ph idx="1"/>
          </p:nvPr>
        </p:nvPicPr>
        <p:blipFill rotWithShape="1">
          <a:blip r:embed="rId2" cstate="print">
            <a:extLst>
              <a:ext uri="{28A0092B-C50C-407E-A947-70E740481C1C}">
                <a14:useLocalDpi xmlns:a14="http://schemas.microsoft.com/office/drawing/2010/main" val="0"/>
              </a:ext>
            </a:extLst>
          </a:blip>
          <a:srcRect l="10177" t="23710" r="6690" b="16634"/>
          <a:stretch/>
        </p:blipFill>
        <p:spPr bwMode="auto">
          <a:xfrm>
            <a:off x="365760" y="1697764"/>
            <a:ext cx="6717122" cy="361514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7213600" y="1697764"/>
            <a:ext cx="4612640" cy="3539430"/>
          </a:xfrm>
          <a:prstGeom prst="rect">
            <a:avLst/>
          </a:prstGeom>
        </p:spPr>
        <p:txBody>
          <a:bodyPr wrap="square">
            <a:spAutoFit/>
          </a:bodyPr>
          <a:lstStyle/>
          <a:p>
            <a:r>
              <a:rPr lang="en-GB" sz="2800" dirty="0">
                <a:latin typeface="Calibri" panose="020F0502020204030204" pitchFamily="34" charset="0"/>
                <a:cs typeface="Calibri" panose="020F0502020204030204" pitchFamily="34" charset="0"/>
              </a:rPr>
              <a:t>All children are expected to wear school uniform:</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Campsbourne t-shirt, polo shirt, jumper or cardigan.  </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Sensible and comfortable shoes.</a:t>
            </a:r>
          </a:p>
          <a:p>
            <a:pPr algn="ctr"/>
            <a:r>
              <a:rPr lang="en-GB" sz="2800" dirty="0">
                <a:solidFill>
                  <a:srgbClr val="FF0000"/>
                </a:solidFill>
                <a:latin typeface="Calibri" panose="020F0502020204030204" pitchFamily="34" charset="0"/>
                <a:cs typeface="Calibri" panose="020F0502020204030204" pitchFamily="34" charset="0"/>
              </a:rPr>
              <a:t>Please label all items of clothing!</a:t>
            </a:r>
          </a:p>
        </p:txBody>
      </p:sp>
    </p:spTree>
    <p:extLst>
      <p:ext uri="{BB962C8B-B14F-4D97-AF65-F5344CB8AC3E}">
        <p14:creationId xmlns:p14="http://schemas.microsoft.com/office/powerpoint/2010/main" val="388299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Important Information</a:t>
            </a:r>
          </a:p>
        </p:txBody>
      </p:sp>
      <p:sp>
        <p:nvSpPr>
          <p:cNvPr id="3" name="Content Placeholder 2"/>
          <p:cNvSpPr>
            <a:spLocks noGrp="1"/>
          </p:cNvSpPr>
          <p:nvPr>
            <p:ph idx="1"/>
          </p:nvPr>
        </p:nvSpPr>
        <p:spPr>
          <a:xfrm>
            <a:off x="838200" y="1663778"/>
            <a:ext cx="4867275" cy="4262889"/>
          </a:xfrm>
        </p:spPr>
        <p:txBody>
          <a:bodyPr>
            <a:normAutofit/>
          </a:bodyPr>
          <a:lstStyle/>
          <a:p>
            <a:pPr marL="0" indent="0" algn="ctr">
              <a:buNone/>
            </a:pPr>
            <a:r>
              <a:rPr lang="en-GB" b="1" u="sng" dirty="0"/>
              <a:t>1 Ofili</a:t>
            </a:r>
          </a:p>
          <a:p>
            <a:pPr marL="0" indent="0" algn="ctr">
              <a:buNone/>
            </a:pPr>
            <a:endParaRPr lang="en-GB" b="1" u="sng" dirty="0"/>
          </a:p>
          <a:p>
            <a:r>
              <a:rPr lang="en-GB" dirty="0"/>
              <a:t>Monday – PE</a:t>
            </a:r>
          </a:p>
          <a:p>
            <a:pPr marL="0" indent="0">
              <a:buNone/>
            </a:pPr>
            <a:endParaRPr lang="en-GB" dirty="0"/>
          </a:p>
          <a:p>
            <a:r>
              <a:rPr lang="en-GB" dirty="0"/>
              <a:t>Tuesday - Forest Schools</a:t>
            </a:r>
          </a:p>
          <a:p>
            <a:endParaRPr lang="en-GB" dirty="0"/>
          </a:p>
          <a:p>
            <a:r>
              <a:rPr lang="en-GB" dirty="0"/>
              <a:t>Wednesday - Swimming and library, reading books changed</a:t>
            </a:r>
          </a:p>
          <a:p>
            <a:endParaRPr lang="en-GB" dirty="0"/>
          </a:p>
        </p:txBody>
      </p:sp>
      <p:sp>
        <p:nvSpPr>
          <p:cNvPr id="6" name="Content Placeholder 2"/>
          <p:cNvSpPr txBox="1">
            <a:spLocks/>
          </p:cNvSpPr>
          <p:nvPr/>
        </p:nvSpPr>
        <p:spPr>
          <a:xfrm>
            <a:off x="6293708" y="1807710"/>
            <a:ext cx="4867275" cy="42628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u="sng" dirty="0"/>
              <a:t>1 Riley</a:t>
            </a:r>
          </a:p>
          <a:p>
            <a:pPr marL="0" indent="0" algn="ctr">
              <a:buFont typeface="Arial" panose="020B0604020202020204" pitchFamily="34" charset="0"/>
              <a:buNone/>
            </a:pPr>
            <a:endParaRPr lang="en-GB" b="1" u="sng" dirty="0"/>
          </a:p>
          <a:p>
            <a:r>
              <a:rPr lang="en-GB" dirty="0"/>
              <a:t>Monday – Forest School</a:t>
            </a:r>
          </a:p>
          <a:p>
            <a:pPr marL="0" indent="0" algn="ctr">
              <a:buFont typeface="Arial" panose="020B0604020202020204" pitchFamily="34" charset="0"/>
              <a:buNone/>
            </a:pPr>
            <a:endParaRPr lang="en-GB" b="1" u="sng" dirty="0"/>
          </a:p>
          <a:p>
            <a:r>
              <a:rPr lang="en-GB" dirty="0"/>
              <a:t>Tuesday - Swimming and library, reading books changed</a:t>
            </a:r>
          </a:p>
          <a:p>
            <a:endParaRPr lang="en-GB" dirty="0"/>
          </a:p>
          <a:p>
            <a:endParaRPr lang="en-GB" dirty="0"/>
          </a:p>
          <a:p>
            <a:r>
              <a:rPr lang="en-GB" dirty="0"/>
              <a:t>Wednesday - PE</a:t>
            </a:r>
          </a:p>
        </p:txBody>
      </p:sp>
    </p:spTree>
    <p:extLst>
      <p:ext uri="{BB962C8B-B14F-4D97-AF65-F5344CB8AC3E}">
        <p14:creationId xmlns:p14="http://schemas.microsoft.com/office/powerpoint/2010/main" val="426861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C127D-4833-42A4-BF43-04EFAF6D4601}"/>
              </a:ext>
            </a:extLst>
          </p:cNvPr>
          <p:cNvSpPr>
            <a:spLocks noGrp="1"/>
          </p:cNvSpPr>
          <p:nvPr>
            <p:ph idx="1"/>
          </p:nvPr>
        </p:nvSpPr>
        <p:spPr>
          <a:xfrm>
            <a:off x="660401" y="1825625"/>
            <a:ext cx="11091332" cy="4351338"/>
          </a:xfrm>
        </p:spPr>
        <p:txBody>
          <a:bodyPr>
            <a:normAutofit/>
          </a:bodyPr>
          <a:lstStyle/>
          <a:p>
            <a:pPr marL="0" indent="0">
              <a:buNone/>
            </a:pPr>
            <a:r>
              <a:rPr lang="en-GB" dirty="0"/>
              <a:t>If you need to talk to your class teacher, please let them know at the beginning/ end of the day. </a:t>
            </a:r>
          </a:p>
          <a:p>
            <a:pPr marL="0" indent="0">
              <a:buNone/>
            </a:pPr>
            <a:endParaRPr lang="en-GB" dirty="0"/>
          </a:p>
          <a:p>
            <a:pPr marL="0" indent="0">
              <a:buNone/>
            </a:pPr>
            <a:endParaRPr lang="en-GB" dirty="0"/>
          </a:p>
        </p:txBody>
      </p:sp>
      <p:sp>
        <p:nvSpPr>
          <p:cNvPr id="4" name="Title 1">
            <a:extLst>
              <a:ext uri="{FF2B5EF4-FFF2-40B4-BE49-F238E27FC236}">
                <a16:creationId xmlns:a16="http://schemas.microsoft.com/office/drawing/2014/main" id="{DA64448E-FE9D-4869-9F41-EECF930010A5}"/>
              </a:ext>
            </a:extLst>
          </p:cNvPr>
          <p:cNvSpPr txBox="1">
            <a:spLocks noGrp="1"/>
          </p:cNvSpPr>
          <p:nvPr>
            <p:ph type="title"/>
          </p:nvPr>
        </p:nvSpPr>
        <p:spPr>
          <a:xfrm>
            <a:off x="1159933" y="2296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latin typeface="+mn-lt"/>
              </a:rPr>
              <a:t>Communicating with the teachers</a:t>
            </a:r>
          </a:p>
        </p:txBody>
      </p:sp>
    </p:spTree>
    <p:extLst>
      <p:ext uri="{BB962C8B-B14F-4D97-AF65-F5344CB8AC3E}">
        <p14:creationId xmlns:p14="http://schemas.microsoft.com/office/powerpoint/2010/main" val="1359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433" y="3563460"/>
            <a:ext cx="5454967" cy="1165012"/>
          </a:xfrm>
        </p:spPr>
        <p:txBody>
          <a:bodyPr>
            <a:normAutofit/>
          </a:bodyPr>
          <a:lstStyle/>
          <a:p>
            <a:r>
              <a:rPr lang="en-GB" dirty="0"/>
              <a:t>Any Questions?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553" y="914399"/>
            <a:ext cx="1644968" cy="1624660"/>
          </a:xfrm>
          <a:prstGeom prst="rect">
            <a:avLst/>
          </a:prstGeom>
        </p:spPr>
      </p:pic>
      <p:pic>
        <p:nvPicPr>
          <p:cNvPr id="5122" name="Picture 2" descr="Campsbourne School and Extended Services, Nightingale Ln, London N8 7AF, 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293" y="914399"/>
            <a:ext cx="3974562" cy="529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8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in Year 1</a:t>
            </a:r>
          </a:p>
        </p:txBody>
      </p:sp>
      <p:sp>
        <p:nvSpPr>
          <p:cNvPr id="3" name="Content Placeholder 2"/>
          <p:cNvSpPr>
            <a:spLocks noGrp="1"/>
          </p:cNvSpPr>
          <p:nvPr>
            <p:ph sz="half" idx="1"/>
          </p:nvPr>
        </p:nvSpPr>
        <p:spPr/>
        <p:txBody>
          <a:bodyPr/>
          <a:lstStyle/>
          <a:p>
            <a:r>
              <a:rPr lang="en-GB" dirty="0"/>
              <a:t>Class: 1 Riley</a:t>
            </a:r>
          </a:p>
          <a:p>
            <a:r>
              <a:rPr lang="en-GB" dirty="0"/>
              <a:t>Teacher: Lauren Hartley</a:t>
            </a:r>
          </a:p>
          <a:p>
            <a:r>
              <a:rPr lang="en-GB" dirty="0"/>
              <a:t>Class TA: Rose, Luiza, </a:t>
            </a:r>
            <a:r>
              <a:rPr lang="en-GB" dirty="0" err="1"/>
              <a:t>Juli</a:t>
            </a:r>
            <a:endParaRPr lang="en-GB" dirty="0"/>
          </a:p>
        </p:txBody>
      </p:sp>
      <p:sp>
        <p:nvSpPr>
          <p:cNvPr id="4" name="Content Placeholder 3"/>
          <p:cNvSpPr>
            <a:spLocks noGrp="1"/>
          </p:cNvSpPr>
          <p:nvPr>
            <p:ph sz="half" idx="2"/>
          </p:nvPr>
        </p:nvSpPr>
        <p:spPr/>
        <p:txBody>
          <a:bodyPr/>
          <a:lstStyle/>
          <a:p>
            <a:r>
              <a:rPr lang="en-GB" dirty="0"/>
              <a:t>Class Name: 1 </a:t>
            </a:r>
            <a:r>
              <a:rPr lang="en-GB" dirty="0" err="1"/>
              <a:t>Ofili</a:t>
            </a:r>
            <a:endParaRPr lang="en-GB" dirty="0"/>
          </a:p>
          <a:p>
            <a:r>
              <a:rPr lang="en-GB" dirty="0"/>
              <a:t>Teacher: Mrs Herringshaw</a:t>
            </a:r>
          </a:p>
          <a:p>
            <a:r>
              <a:rPr lang="en-GB" dirty="0"/>
              <a:t>Class TA: Amber</a:t>
            </a:r>
          </a:p>
        </p:txBody>
      </p:sp>
    </p:spTree>
    <p:extLst>
      <p:ext uri="{BB962C8B-B14F-4D97-AF65-F5344CB8AC3E}">
        <p14:creationId xmlns:p14="http://schemas.microsoft.com/office/powerpoint/2010/main" val="154498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62" y="0"/>
            <a:ext cx="10515600" cy="1325563"/>
          </a:xfrm>
        </p:spPr>
        <p:txBody>
          <a:bodyPr/>
          <a:lstStyle/>
          <a:p>
            <a:pPr algn="ctr"/>
            <a:r>
              <a:rPr lang="en-GB" b="1" dirty="0"/>
              <a:t>Start and Finish Times</a:t>
            </a:r>
          </a:p>
        </p:txBody>
      </p:sp>
      <p:sp>
        <p:nvSpPr>
          <p:cNvPr id="5" name="Content Placeholder 4"/>
          <p:cNvSpPr>
            <a:spLocks noGrp="1"/>
          </p:cNvSpPr>
          <p:nvPr>
            <p:ph sz="half" idx="1"/>
          </p:nvPr>
        </p:nvSpPr>
        <p:spPr>
          <a:xfrm>
            <a:off x="795980" y="1325563"/>
            <a:ext cx="10642257" cy="5305896"/>
          </a:xfrm>
        </p:spPr>
        <p:txBody>
          <a:bodyPr>
            <a:normAutofit/>
          </a:bodyPr>
          <a:lstStyle/>
          <a:p>
            <a:pPr algn="just"/>
            <a:r>
              <a:rPr lang="en-GB" sz="2400" dirty="0"/>
              <a:t>The school day begins at 8.50am</a:t>
            </a:r>
          </a:p>
          <a:p>
            <a:pPr algn="just"/>
            <a:r>
              <a:rPr lang="en-GB" sz="2400" dirty="0"/>
              <a:t>Children line up when the bell rings – class teachers will bring the children into school</a:t>
            </a:r>
          </a:p>
          <a:p>
            <a:pPr algn="just"/>
            <a:endParaRPr lang="en-GB" sz="700" dirty="0"/>
          </a:p>
          <a:p>
            <a:pPr algn="just"/>
            <a:r>
              <a:rPr lang="en-GB" sz="2400" dirty="0"/>
              <a:t>The school day finishes 3.25pm </a:t>
            </a:r>
          </a:p>
          <a:p>
            <a:pPr algn="just"/>
            <a:r>
              <a:rPr lang="en-GB" sz="2400" dirty="0"/>
              <a:t>Please collect your child from their classroom</a:t>
            </a:r>
            <a:endParaRPr lang="en-GB" sz="500" dirty="0"/>
          </a:p>
          <a:p>
            <a:pPr marL="0" indent="0">
              <a:buNone/>
            </a:pPr>
            <a:endParaRPr lang="en-GB" sz="2000" dirty="0"/>
          </a:p>
          <a:p>
            <a:pPr algn="just"/>
            <a:r>
              <a:rPr lang="en-GB" sz="2400" dirty="0"/>
              <a:t>If on occasions you arrange another parent / family friend / family member to collect your child, </a:t>
            </a:r>
            <a:r>
              <a:rPr lang="en-GB" sz="2400" dirty="0">
                <a:solidFill>
                  <a:srgbClr val="FF0000"/>
                </a:solidFill>
              </a:rPr>
              <a:t>please make sure you let your class teacher know in the morning or call the office before 3:00pm</a:t>
            </a:r>
            <a:r>
              <a:rPr lang="en-GB" sz="2400" dirty="0"/>
              <a:t>. We will not be sending children home with adults if we have not been informed of home time arrangements.</a:t>
            </a:r>
            <a:endParaRPr lang="en-GB" dirty="0"/>
          </a:p>
        </p:txBody>
      </p:sp>
    </p:spTree>
    <p:extLst>
      <p:ext uri="{BB962C8B-B14F-4D97-AF65-F5344CB8AC3E}">
        <p14:creationId xmlns:p14="http://schemas.microsoft.com/office/powerpoint/2010/main" val="162884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7200" b="1" dirty="0">
                <a:latin typeface="+mn-lt"/>
              </a:rPr>
              <a:t>What does my child </a:t>
            </a:r>
            <a:br>
              <a:rPr lang="en-GB" sz="7200" b="1" dirty="0">
                <a:latin typeface="+mn-lt"/>
              </a:rPr>
            </a:br>
            <a:r>
              <a:rPr lang="en-GB" sz="7200" b="1" dirty="0">
                <a:latin typeface="+mn-lt"/>
              </a:rPr>
              <a:t>need to bring to school?</a:t>
            </a:r>
          </a:p>
        </p:txBody>
      </p:sp>
      <p:sp>
        <p:nvSpPr>
          <p:cNvPr id="3" name="Content Placeholder 2"/>
          <p:cNvSpPr>
            <a:spLocks noGrp="1"/>
          </p:cNvSpPr>
          <p:nvPr>
            <p:ph idx="1"/>
          </p:nvPr>
        </p:nvSpPr>
        <p:spPr>
          <a:xfrm>
            <a:off x="838200" y="2430161"/>
            <a:ext cx="10515600" cy="3746801"/>
          </a:xfrm>
        </p:spPr>
        <p:txBody>
          <a:bodyPr>
            <a:normAutofit/>
          </a:bodyPr>
          <a:lstStyle/>
          <a:p>
            <a:pPr lvl="0"/>
            <a:r>
              <a:rPr lang="en-GB" dirty="0"/>
              <a:t>Suitable clothing for each season</a:t>
            </a:r>
          </a:p>
          <a:p>
            <a:pPr marL="0" lvl="0" indent="0">
              <a:buNone/>
            </a:pPr>
            <a:endParaRPr lang="en-GB" dirty="0"/>
          </a:p>
          <a:p>
            <a:pPr lvl="0"/>
            <a:r>
              <a:rPr lang="en-US" dirty="0"/>
              <a:t>Book Bag (with a library book, reading diary and reading book once they have been given one).</a:t>
            </a:r>
          </a:p>
          <a:p>
            <a:pPr lvl="0">
              <a:buFontTx/>
              <a:buChar char="-"/>
            </a:pPr>
            <a:r>
              <a:rPr lang="en-US" dirty="0">
                <a:solidFill>
                  <a:srgbClr val="0070C0"/>
                </a:solidFill>
              </a:rPr>
              <a:t>1 Riley – Every Tuesday     </a:t>
            </a:r>
            <a:r>
              <a:rPr lang="en-US" dirty="0"/>
              <a:t>- </a:t>
            </a:r>
            <a:r>
              <a:rPr lang="en-US" dirty="0">
                <a:solidFill>
                  <a:srgbClr val="7030A0"/>
                </a:solidFill>
              </a:rPr>
              <a:t>1 Ofili – Every Wednesday</a:t>
            </a:r>
          </a:p>
          <a:p>
            <a:pPr marL="0" lvl="0" indent="0">
              <a:buNone/>
            </a:pPr>
            <a:endParaRPr lang="en-GB" dirty="0"/>
          </a:p>
          <a:p>
            <a:pPr lvl="0"/>
            <a:r>
              <a:rPr lang="en-US" dirty="0"/>
              <a:t>Water bottle with their name on it</a:t>
            </a:r>
            <a:endParaRPr lang="en-GB" dirty="0"/>
          </a:p>
          <a:p>
            <a:pPr marL="0" lvl="0" indent="0">
              <a:buNone/>
            </a:pPr>
            <a:endParaRPr lang="en-GB" dirty="0"/>
          </a:p>
          <a:p>
            <a:endParaRPr lang="en-GB" dirty="0"/>
          </a:p>
        </p:txBody>
      </p:sp>
    </p:spTree>
    <p:extLst>
      <p:ext uri="{BB962C8B-B14F-4D97-AF65-F5344CB8AC3E}">
        <p14:creationId xmlns:p14="http://schemas.microsoft.com/office/powerpoint/2010/main" val="96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57"/>
            <a:ext cx="10515600" cy="1525931"/>
          </a:xfrm>
        </p:spPr>
        <p:txBody>
          <a:bodyPr/>
          <a:lstStyle/>
          <a:p>
            <a:r>
              <a:rPr lang="en-GB" dirty="0"/>
              <a:t>Swimming Kit</a:t>
            </a:r>
          </a:p>
        </p:txBody>
      </p:sp>
      <p:sp>
        <p:nvSpPr>
          <p:cNvPr id="5" name="Content Placeholder 4"/>
          <p:cNvSpPr txBox="1">
            <a:spLocks noGrp="1"/>
          </p:cNvSpPr>
          <p:nvPr>
            <p:ph idx="1"/>
          </p:nvPr>
        </p:nvSpPr>
        <p:spPr>
          <a:xfrm>
            <a:off x="838199" y="1463160"/>
            <a:ext cx="10643647" cy="4480201"/>
          </a:xfrm>
          <a:prstGeom prst="rect">
            <a:avLst/>
          </a:prstGeom>
          <a:noFill/>
        </p:spPr>
        <p:txBody>
          <a:bodyPr wrap="square" rtlCol="0">
            <a:spAutoFit/>
          </a:bodyPr>
          <a:lstStyle/>
          <a:p>
            <a:pPr marL="0" indent="0">
              <a:buNone/>
            </a:pPr>
            <a:r>
              <a:rPr lang="en-GB" dirty="0"/>
              <a:t>Swimming is every </a:t>
            </a:r>
            <a:r>
              <a:rPr lang="en-GB" b="1" dirty="0">
                <a:solidFill>
                  <a:srgbClr val="FF0000"/>
                </a:solidFill>
              </a:rPr>
              <a:t>Tuesday for 1 Riley </a:t>
            </a:r>
            <a:r>
              <a:rPr lang="en-GB" dirty="0"/>
              <a:t>and every </a:t>
            </a:r>
            <a:r>
              <a:rPr lang="en-GB" b="1" dirty="0">
                <a:solidFill>
                  <a:srgbClr val="00B0F0"/>
                </a:solidFill>
              </a:rPr>
              <a:t>Wednesday for 1 Ofili</a:t>
            </a:r>
            <a:r>
              <a:rPr lang="en-GB" dirty="0"/>
              <a:t>.</a:t>
            </a:r>
          </a:p>
          <a:p>
            <a:pPr marL="0" indent="0">
              <a:buNone/>
            </a:pPr>
            <a:endParaRPr lang="en-GB" dirty="0"/>
          </a:p>
          <a:p>
            <a:pPr marL="0" indent="0">
              <a:buNone/>
            </a:pPr>
            <a:r>
              <a:rPr lang="en-GB" dirty="0"/>
              <a:t>The children will be in groups of no more than 10 children.</a:t>
            </a:r>
          </a:p>
          <a:p>
            <a:pPr marL="0" indent="0">
              <a:buNone/>
            </a:pPr>
            <a:endParaRPr lang="en-GB" dirty="0"/>
          </a:p>
          <a:p>
            <a:pPr marL="0" indent="0">
              <a:buNone/>
            </a:pPr>
            <a:r>
              <a:rPr lang="en-GB" dirty="0"/>
              <a:t>They have been assessed – Group A starts next week!</a:t>
            </a:r>
          </a:p>
          <a:p>
            <a:pPr marL="0" indent="0">
              <a:buNone/>
            </a:pPr>
            <a:endParaRPr lang="en-GB" dirty="0"/>
          </a:p>
          <a:p>
            <a:pPr marL="0" indent="0">
              <a:buNone/>
            </a:pPr>
            <a:r>
              <a:rPr lang="en-GB" b="1" dirty="0"/>
              <a:t>KIT – Swimming costume or swimming trunks, a towel, a pair of goggles and a swimming hat.</a:t>
            </a:r>
            <a:endParaRPr lang="en-GB" dirty="0"/>
          </a:p>
          <a:p>
            <a:pPr marL="0" indent="0">
              <a:buNone/>
            </a:pPr>
            <a:endParaRPr lang="en-GB" dirty="0"/>
          </a:p>
        </p:txBody>
      </p:sp>
    </p:spTree>
    <p:extLst>
      <p:ext uri="{BB962C8B-B14F-4D97-AF65-F5344CB8AC3E}">
        <p14:creationId xmlns:p14="http://schemas.microsoft.com/office/powerpoint/2010/main" val="3564695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Forest School</a:t>
            </a:r>
          </a:p>
        </p:txBody>
      </p:sp>
      <p:sp>
        <p:nvSpPr>
          <p:cNvPr id="3" name="Content Placeholder 2"/>
          <p:cNvSpPr>
            <a:spLocks noGrp="1"/>
          </p:cNvSpPr>
          <p:nvPr>
            <p:ph idx="1"/>
          </p:nvPr>
        </p:nvSpPr>
        <p:spPr>
          <a:xfrm>
            <a:off x="838200" y="1432560"/>
            <a:ext cx="10515600" cy="4744403"/>
          </a:xfrm>
        </p:spPr>
        <p:txBody>
          <a:bodyPr>
            <a:noAutofit/>
          </a:bodyPr>
          <a:lstStyle/>
          <a:p>
            <a:pPr marL="0" indent="0">
              <a:spcBef>
                <a:spcPts val="0"/>
              </a:spcBef>
              <a:buNone/>
            </a:pPr>
            <a:r>
              <a:rPr lang="en-US" sz="1800" dirty="0"/>
              <a:t>Forest School now takes place for an entire term.</a:t>
            </a:r>
            <a:r>
              <a:rPr lang="en-US" sz="1800" b="1" dirty="0"/>
              <a:t> </a:t>
            </a:r>
          </a:p>
          <a:p>
            <a:pPr marL="0" indent="0">
              <a:spcBef>
                <a:spcPts val="0"/>
              </a:spcBef>
              <a:buNone/>
            </a:pPr>
            <a:endParaRPr lang="en-US" sz="1800" b="1" dirty="0"/>
          </a:p>
          <a:p>
            <a:pPr marL="0" indent="0">
              <a:spcBef>
                <a:spcPts val="0"/>
              </a:spcBef>
              <a:buNone/>
            </a:pPr>
            <a:r>
              <a:rPr lang="en-US" sz="1800" dirty="0"/>
              <a:t>Year 1 – Autumn Term</a:t>
            </a:r>
          </a:p>
          <a:p>
            <a:pPr marL="0" indent="0">
              <a:spcBef>
                <a:spcPts val="0"/>
              </a:spcBef>
              <a:buNone/>
            </a:pPr>
            <a:endParaRPr lang="en-US" sz="1800" b="1" dirty="0"/>
          </a:p>
          <a:p>
            <a:pPr marL="0" indent="0">
              <a:spcBef>
                <a:spcPts val="0"/>
              </a:spcBef>
              <a:buNone/>
            </a:pPr>
            <a:r>
              <a:rPr lang="en-US" sz="1800" b="1" dirty="0"/>
              <a:t>Clothing</a:t>
            </a:r>
            <a:endParaRPr lang="en-GB" sz="1800" dirty="0"/>
          </a:p>
          <a:p>
            <a:pPr marL="0" indent="0">
              <a:spcBef>
                <a:spcPts val="0"/>
              </a:spcBef>
              <a:buNone/>
            </a:pPr>
            <a:r>
              <a:rPr lang="en-US" sz="1800" dirty="0"/>
              <a:t>To allow the pupils to participate fully the correct clothing is essential for Forest School. All children need to bring a change of clothes:</a:t>
            </a:r>
            <a:endParaRPr lang="en-GB" sz="1800" dirty="0"/>
          </a:p>
          <a:p>
            <a:pPr>
              <a:spcBef>
                <a:spcPts val="0"/>
              </a:spcBef>
            </a:pPr>
            <a:r>
              <a:rPr lang="en-US" sz="1800" dirty="0"/>
              <a:t>Wellingtons</a:t>
            </a:r>
            <a:endParaRPr lang="en-GB" sz="1800" dirty="0"/>
          </a:p>
          <a:p>
            <a:pPr lvl="0">
              <a:spcBef>
                <a:spcPts val="0"/>
              </a:spcBef>
            </a:pPr>
            <a:r>
              <a:rPr lang="en-US" sz="1800" dirty="0"/>
              <a:t>Long trousers/ long sleeved top</a:t>
            </a:r>
            <a:endParaRPr lang="en-GB" sz="1800" dirty="0"/>
          </a:p>
          <a:p>
            <a:pPr lvl="0">
              <a:spcBef>
                <a:spcPts val="0"/>
              </a:spcBef>
            </a:pPr>
            <a:r>
              <a:rPr lang="en-US" sz="1800" dirty="0"/>
              <a:t>Jumper/Sweatshirt</a:t>
            </a:r>
            <a:endParaRPr lang="en-GB" sz="1800" dirty="0"/>
          </a:p>
          <a:p>
            <a:pPr lvl="0">
              <a:spcBef>
                <a:spcPts val="0"/>
              </a:spcBef>
            </a:pPr>
            <a:r>
              <a:rPr lang="en-US" sz="1800" dirty="0"/>
              <a:t>Waterproof coat and trousers</a:t>
            </a:r>
            <a:endParaRPr lang="en-GB" sz="1800" dirty="0"/>
          </a:p>
          <a:p>
            <a:pPr lvl="0">
              <a:spcBef>
                <a:spcPts val="0"/>
              </a:spcBef>
            </a:pPr>
            <a:r>
              <a:rPr lang="en-US" sz="1800" dirty="0"/>
              <a:t>Hat, gloves and thick socks</a:t>
            </a:r>
          </a:p>
          <a:p>
            <a:pPr lvl="0">
              <a:spcBef>
                <a:spcPts val="0"/>
              </a:spcBef>
            </a:pPr>
            <a:endParaRPr lang="en-US" sz="1800" dirty="0"/>
          </a:p>
          <a:p>
            <a:pPr lvl="0">
              <a:spcBef>
                <a:spcPts val="0"/>
              </a:spcBef>
            </a:pPr>
            <a:r>
              <a:rPr lang="en-US" sz="1800" dirty="0"/>
              <a:t>Children who are in the AM session could </a:t>
            </a:r>
            <a:r>
              <a:rPr lang="en-US" sz="1800"/>
              <a:t>they please</a:t>
            </a:r>
          </a:p>
          <a:p>
            <a:pPr marL="0" lvl="0" indent="0">
              <a:spcBef>
                <a:spcPts val="0"/>
              </a:spcBef>
              <a:buNone/>
            </a:pPr>
            <a:r>
              <a:rPr lang="en-US" sz="1800"/>
              <a:t> </a:t>
            </a:r>
            <a:r>
              <a:rPr lang="en-US" sz="1800" dirty="0"/>
              <a:t>come to school in their Forest </a:t>
            </a:r>
            <a:r>
              <a:rPr lang="en-US" sz="1800"/>
              <a:t>School clothes.</a:t>
            </a:r>
            <a:endParaRPr lang="en-GB" sz="1800" dirty="0"/>
          </a:p>
        </p:txBody>
      </p:sp>
      <p:pic>
        <p:nvPicPr>
          <p:cNvPr id="4100" name="Picture 4" descr="Campsbourne Primary School | Into The Woo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946" y="3184843"/>
            <a:ext cx="4011294" cy="300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8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endParaRPr lang="en-GB" dirty="0">
              <a:solidFill>
                <a:srgbClr val="FF0000"/>
              </a:solidFill>
              <a:latin typeface="Berlin Sans FB" panose="020E0602020502020306" pitchFamily="34" charset="0"/>
            </a:endParaRPr>
          </a:p>
          <a:p>
            <a:pPr algn="just"/>
            <a:r>
              <a:rPr lang="en-GB" dirty="0"/>
              <a:t>Across the school we teach literacy through our Talk for Writing program. </a:t>
            </a:r>
          </a:p>
          <a:p>
            <a:pPr algn="just"/>
            <a:r>
              <a:rPr lang="en-GB" dirty="0"/>
              <a:t>Enables children to imitate the key language they need for a particular topic orally before they try reading and analysing it. </a:t>
            </a:r>
          </a:p>
          <a:p>
            <a:pPr algn="just"/>
            <a:r>
              <a:rPr lang="en-GB" dirty="0"/>
              <a:t>Through fun activities that help them rehearse the tune of the language they need, followed by shared writing to show them how to craft their writing, children are helped to write in the same style.</a:t>
            </a:r>
          </a:p>
          <a:p>
            <a:r>
              <a:rPr lang="en-GB" dirty="0"/>
              <a:t>You can find out more information at </a:t>
            </a:r>
            <a:r>
              <a:rPr lang="en-GB" dirty="0">
                <a:hlinkClick r:id="rId2"/>
              </a:rPr>
              <a:t>www.talk4writing.com/about</a:t>
            </a:r>
            <a:endParaRPr lang="en-GB" dirty="0"/>
          </a:p>
          <a:p>
            <a:pPr algn="just"/>
            <a:endParaRPr lang="en-GB" dirty="0"/>
          </a:p>
          <a:p>
            <a:endParaRPr lang="en-GB" dirty="0"/>
          </a:p>
        </p:txBody>
      </p:sp>
      <p:pic>
        <p:nvPicPr>
          <p:cNvPr id="1026" name="Picture 2" descr="Training and Services | St. George's School, Batters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94" y="286834"/>
            <a:ext cx="7364518" cy="192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1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99267"/>
            <a:ext cx="10515600" cy="3577696"/>
          </a:xfrm>
        </p:spPr>
        <p:txBody>
          <a:bodyPr/>
          <a:lstStyle/>
          <a:p>
            <a:pPr marL="0" indent="0">
              <a:buNone/>
            </a:pPr>
            <a:r>
              <a:rPr lang="en-GB" dirty="0">
                <a:solidFill>
                  <a:srgbClr val="FF0000"/>
                </a:solidFill>
                <a:latin typeface="SassoonCRInfant" panose="00000400000000000000" pitchFamily="2" charset="0"/>
              </a:rPr>
              <a:t>White Rose Maths is our program to deliver maths.</a:t>
            </a:r>
          </a:p>
          <a:p>
            <a:pPr marL="0" indent="0">
              <a:buNone/>
            </a:pPr>
            <a:r>
              <a:rPr lang="en-GB" dirty="0">
                <a:latin typeface="SassoonCRInfant" panose="00000400000000000000" pitchFamily="2" charset="0"/>
              </a:rPr>
              <a:t>We teach the </a:t>
            </a:r>
            <a:r>
              <a:rPr lang="en-GB" b="1" dirty="0">
                <a:latin typeface="SassoonCRInfant" panose="00000400000000000000" pitchFamily="2" charset="0"/>
              </a:rPr>
              <a:t>White Rose Maths program </a:t>
            </a:r>
            <a:r>
              <a:rPr lang="en-GB" dirty="0">
                <a:latin typeface="SassoonCRInfant" panose="00000400000000000000" pitchFamily="2" charset="0"/>
              </a:rPr>
              <a:t>to the children. This approach to teaching maths ensures that children develop:</a:t>
            </a:r>
          </a:p>
          <a:p>
            <a:r>
              <a:rPr lang="en-GB" dirty="0">
                <a:latin typeface="SassoonCRInfant" panose="00000400000000000000" pitchFamily="2" charset="0"/>
              </a:rPr>
              <a:t>a deeper conceptual understanding over time through concrete and abstract learning opportunities </a:t>
            </a:r>
          </a:p>
          <a:p>
            <a:r>
              <a:rPr lang="en-GB" dirty="0">
                <a:latin typeface="SassoonCRInfant" panose="00000400000000000000" pitchFamily="2" charset="0"/>
              </a:rPr>
              <a:t>opportunities to apply mathematical concepts to a wide range of problem solving and reasoning problems.</a:t>
            </a:r>
          </a:p>
          <a:p>
            <a:pPr marL="0" indent="0">
              <a:buNone/>
            </a:pPr>
            <a:endParaRPr lang="en-GB" dirty="0"/>
          </a:p>
        </p:txBody>
      </p:sp>
      <p:pic>
        <p:nvPicPr>
          <p:cNvPr id="4" name="Picture 4" descr="Charnwood Primary Academy">
            <a:extLst>
              <a:ext uri="{FF2B5EF4-FFF2-40B4-BE49-F238E27FC236}">
                <a16:creationId xmlns:a16="http://schemas.microsoft.com/office/drawing/2014/main" id="{334F8FC4-D441-40FC-8F5B-02C2B16F1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272936"/>
            <a:ext cx="4157132" cy="207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9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a:t>
            </a:r>
          </a:p>
        </p:txBody>
      </p:sp>
      <p:sp>
        <p:nvSpPr>
          <p:cNvPr id="3" name="Content Placeholder 2"/>
          <p:cNvSpPr>
            <a:spLocks noGrp="1"/>
          </p:cNvSpPr>
          <p:nvPr>
            <p:ph idx="1"/>
          </p:nvPr>
        </p:nvSpPr>
        <p:spPr>
          <a:xfrm>
            <a:off x="838200" y="1404594"/>
            <a:ext cx="10515600" cy="5182473"/>
          </a:xfrm>
        </p:spPr>
        <p:txBody>
          <a:bodyPr>
            <a:noAutofit/>
          </a:bodyPr>
          <a:lstStyle/>
          <a:p>
            <a:pPr marL="0" indent="0">
              <a:buNone/>
            </a:pPr>
            <a:r>
              <a:rPr lang="en-GB" sz="2000" dirty="0"/>
              <a:t>Children grouped across the year 1.</a:t>
            </a:r>
          </a:p>
          <a:p>
            <a:pPr marL="0" indent="0">
              <a:buNone/>
            </a:pPr>
            <a:r>
              <a:rPr lang="en-GB" sz="2000" dirty="0"/>
              <a:t>Sounds Write Books are used each session – decodable and inline with the children’s phonic knowledge.</a:t>
            </a:r>
          </a:p>
          <a:p>
            <a:pPr marL="0" indent="0">
              <a:buNone/>
            </a:pPr>
            <a:r>
              <a:rPr lang="en-GB" sz="2000" dirty="0"/>
              <a:t>Key vocabulary focus – expanding children’s knowledge of words they may not come across everyday</a:t>
            </a:r>
          </a:p>
          <a:p>
            <a:pPr marL="0" indent="0">
              <a:buNone/>
            </a:pPr>
            <a:r>
              <a:rPr lang="en-GB" sz="2000" dirty="0"/>
              <a:t>Children read with a partner and independently across the week.</a:t>
            </a:r>
          </a:p>
          <a:p>
            <a:pPr marL="0" indent="0">
              <a:buNone/>
            </a:pPr>
            <a:r>
              <a:rPr lang="en-GB" sz="2000" dirty="0"/>
              <a:t>Daily comprehension sessions</a:t>
            </a:r>
          </a:p>
          <a:p>
            <a:pPr marL="0" indent="0">
              <a:buNone/>
            </a:pPr>
            <a:r>
              <a:rPr lang="en-GB" sz="2000" dirty="0"/>
              <a:t>There is lots of reinforcement of key words because children are reading them everyday. </a:t>
            </a:r>
          </a:p>
          <a:p>
            <a:pPr marL="0" indent="0">
              <a:buNone/>
            </a:pPr>
            <a:r>
              <a:rPr lang="en-GB" sz="2000" dirty="0"/>
              <a:t>The books are enjoyable stories which encourage children to read for pleasure.</a:t>
            </a:r>
          </a:p>
          <a:p>
            <a:pPr marL="0" indent="0">
              <a:buNone/>
            </a:pPr>
            <a:r>
              <a:rPr lang="en-GB" sz="2000" dirty="0"/>
              <a:t>In this way children are reading daily, learning to enjoy books, building their confidence, increasing their reading mileage, developing comprehension and building on their bank of high frequency words.</a:t>
            </a:r>
          </a:p>
          <a:p>
            <a:pPr marL="0" indent="0">
              <a:buNone/>
            </a:pPr>
            <a:r>
              <a:rPr lang="en-GB" sz="2000" dirty="0"/>
              <a:t>I READ - Your child will bring home a decodable phonics book to share with you each week</a:t>
            </a:r>
          </a:p>
          <a:p>
            <a:pPr marL="0" indent="0">
              <a:buNone/>
            </a:pPr>
            <a:r>
              <a:rPr lang="en-GB" sz="2000" dirty="0"/>
              <a:t>YOU READ – Library Book</a:t>
            </a:r>
          </a:p>
        </p:txBody>
      </p:sp>
      <p:pic>
        <p:nvPicPr>
          <p:cNvPr id="4" name="Picture 3">
            <a:extLst>
              <a:ext uri="{FF2B5EF4-FFF2-40B4-BE49-F238E27FC236}">
                <a16:creationId xmlns:a16="http://schemas.microsoft.com/office/drawing/2014/main" id="{3758C331-DDA6-4057-8F52-7269B28AC434}"/>
              </a:ext>
            </a:extLst>
          </p:cNvPr>
          <p:cNvPicPr>
            <a:picLocks noChangeAspect="1"/>
          </p:cNvPicPr>
          <p:nvPr/>
        </p:nvPicPr>
        <p:blipFill>
          <a:blip r:embed="rId2"/>
          <a:stretch>
            <a:fillRect/>
          </a:stretch>
        </p:blipFill>
        <p:spPr>
          <a:xfrm>
            <a:off x="7143504" y="439369"/>
            <a:ext cx="3357955" cy="1371122"/>
          </a:xfrm>
          <a:prstGeom prst="rect">
            <a:avLst/>
          </a:prstGeom>
        </p:spPr>
      </p:pic>
    </p:spTree>
    <p:extLst>
      <p:ext uri="{BB962C8B-B14F-4D97-AF65-F5344CB8AC3E}">
        <p14:creationId xmlns:p14="http://schemas.microsoft.com/office/powerpoint/2010/main" val="3995109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982</Words>
  <Application>Microsoft Office PowerPoint</Application>
  <PresentationFormat>Widescreen</PresentationFormat>
  <Paragraphs>115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Berlin Sans FB</vt:lpstr>
      <vt:lpstr>Calibri</vt:lpstr>
      <vt:lpstr>Calibri Light</vt:lpstr>
      <vt:lpstr>SassoonCRInfant</vt:lpstr>
      <vt:lpstr>Office Theme</vt:lpstr>
      <vt:lpstr>Welcome to Year 1 Meet the Teacher </vt:lpstr>
      <vt:lpstr>Staff in Year 1</vt:lpstr>
      <vt:lpstr>Start and Finish Times</vt:lpstr>
      <vt:lpstr>What does my child  need to bring to school?</vt:lpstr>
      <vt:lpstr>Swimming Kit</vt:lpstr>
      <vt:lpstr>Forest School</vt:lpstr>
      <vt:lpstr>PowerPoint Presentation</vt:lpstr>
      <vt:lpstr>PowerPoint Presentation</vt:lpstr>
      <vt:lpstr>Reading</vt:lpstr>
      <vt:lpstr>PowerPoint Presentation</vt:lpstr>
      <vt:lpstr>Wider Curriculum Overview</vt:lpstr>
      <vt:lpstr>PowerPoint Presentation</vt:lpstr>
      <vt:lpstr>Assessment (Year 1 and Year 2)</vt:lpstr>
      <vt:lpstr>School Uniform</vt:lpstr>
      <vt:lpstr>Important Information</vt:lpstr>
      <vt:lpstr>Communicating with the teachers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dc:title>
  <dc:creator>Jonathan Smith</dc:creator>
  <cp:lastModifiedBy>Dermott</cp:lastModifiedBy>
  <cp:revision>68</cp:revision>
  <dcterms:created xsi:type="dcterms:W3CDTF">2020-09-07T10:40:20Z</dcterms:created>
  <dcterms:modified xsi:type="dcterms:W3CDTF">2025-09-16T15:32:37Z</dcterms:modified>
</cp:coreProperties>
</file>