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handoutMasterIdLst>
    <p:handoutMasterId r:id="rId29"/>
  </p:handoutMasterIdLst>
  <p:sldIdLst>
    <p:sldId id="256" r:id="rId2"/>
    <p:sldId id="285" r:id="rId3"/>
    <p:sldId id="305" r:id="rId4"/>
    <p:sldId id="300" r:id="rId5"/>
    <p:sldId id="306" r:id="rId6"/>
    <p:sldId id="302" r:id="rId7"/>
    <p:sldId id="303" r:id="rId8"/>
    <p:sldId id="304" r:id="rId9"/>
    <p:sldId id="288" r:id="rId10"/>
    <p:sldId id="289" r:id="rId11"/>
    <p:sldId id="295" r:id="rId12"/>
    <p:sldId id="286" r:id="rId13"/>
    <p:sldId id="259" r:id="rId14"/>
    <p:sldId id="291" r:id="rId15"/>
    <p:sldId id="292" r:id="rId16"/>
    <p:sldId id="293" r:id="rId17"/>
    <p:sldId id="296" r:id="rId18"/>
    <p:sldId id="307" r:id="rId19"/>
    <p:sldId id="308" r:id="rId20"/>
    <p:sldId id="297" r:id="rId21"/>
    <p:sldId id="294" r:id="rId22"/>
    <p:sldId id="299" r:id="rId23"/>
    <p:sldId id="298" r:id="rId24"/>
    <p:sldId id="290" r:id="rId25"/>
    <p:sldId id="287" r:id="rId26"/>
    <p:sldId id="284" r:id="rId27"/>
    <p:sldId id="301"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9CE7979-D8DC-4549-BD28-E64220236A9F}" type="datetimeFigureOut">
              <a:rPr lang="en-GB" smtClean="0"/>
              <a:t>09/10/2025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4629B60-BC18-45CB-9C02-11F6601AF844}" type="slidenum">
              <a:rPr lang="en-GB" smtClean="0"/>
              <a:t>‹#›</a:t>
            </a:fld>
            <a:endParaRPr lang="en-GB"/>
          </a:p>
        </p:txBody>
      </p:sp>
    </p:spTree>
    <p:extLst>
      <p:ext uri="{BB962C8B-B14F-4D97-AF65-F5344CB8AC3E}">
        <p14:creationId xmlns:p14="http://schemas.microsoft.com/office/powerpoint/2010/main" val="7708211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62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634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556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4046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57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446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8212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889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10/9/2025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598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pPr/>
              <a:t>10/9/2025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691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845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10/9/2025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32346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help-for-early-years-providers.education.gov.uk/personal-social-and-emotional-development/sense-of-self" TargetMode="External"/><Relationship Id="rId2" Type="http://schemas.openxmlformats.org/officeDocument/2006/relationships/hyperlink" Target="https://help-for-early-years-providers.education.gov.uk/personal-social-and-emotional-development/emotions#why-emotions-are-important" TargetMode="External"/><Relationship Id="rId1" Type="http://schemas.openxmlformats.org/officeDocument/2006/relationships/slideLayout" Target="../slideLayouts/slideLayout2.xml"/><Relationship Id="rId4" Type="http://schemas.openxmlformats.org/officeDocument/2006/relationships/hyperlink" Target="https://help-for-early-years-providers.education.gov.uk/personal-social-and-emotional-development/relationship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4940" y="1827928"/>
            <a:ext cx="10702212" cy="2509213"/>
          </a:xfrm>
        </p:spPr>
        <p:txBody>
          <a:bodyPr>
            <a:normAutofit/>
          </a:bodyPr>
          <a:lstStyle/>
          <a:p>
            <a:r>
              <a:rPr lang="en-GB" sz="6000" b="1" dirty="0">
                <a:solidFill>
                  <a:srgbClr val="0070C0"/>
                </a:solidFill>
              </a:rPr>
              <a:t>Z</a:t>
            </a:r>
            <a:r>
              <a:rPr lang="en-GB" sz="6000" b="1" dirty="0">
                <a:solidFill>
                  <a:schemeClr val="accent3">
                    <a:lumMod val="75000"/>
                  </a:schemeClr>
                </a:solidFill>
              </a:rPr>
              <a:t>o</a:t>
            </a:r>
            <a:r>
              <a:rPr lang="en-GB" sz="6000" b="1" dirty="0">
                <a:solidFill>
                  <a:srgbClr val="FFFF00"/>
                </a:solidFill>
              </a:rPr>
              <a:t>n</a:t>
            </a:r>
            <a:r>
              <a:rPr lang="en-GB" sz="6000" b="1" dirty="0">
                <a:solidFill>
                  <a:srgbClr val="FF0000"/>
                </a:solidFill>
              </a:rPr>
              <a:t>e</a:t>
            </a:r>
            <a:r>
              <a:rPr lang="en-GB" sz="6000" b="1" dirty="0">
                <a:solidFill>
                  <a:schemeClr val="tx1"/>
                </a:solidFill>
              </a:rPr>
              <a:t>s</a:t>
            </a:r>
            <a:r>
              <a:rPr lang="en-GB" sz="6000" b="1" dirty="0">
                <a:solidFill>
                  <a:schemeClr val="accent3">
                    <a:lumMod val="75000"/>
                  </a:schemeClr>
                </a:solidFill>
              </a:rPr>
              <a:t> of Regulation (Early Years)</a:t>
            </a:r>
          </a:p>
        </p:txBody>
      </p:sp>
      <p:sp>
        <p:nvSpPr>
          <p:cNvPr id="3" name="Subtitle 2"/>
          <p:cNvSpPr>
            <a:spLocks noGrp="1"/>
          </p:cNvSpPr>
          <p:nvPr>
            <p:ph type="subTitle" idx="1"/>
          </p:nvPr>
        </p:nvSpPr>
        <p:spPr/>
        <p:txBody>
          <a:bodyPr/>
          <a:lstStyle/>
          <a:p>
            <a:r>
              <a:rPr lang="en-GB" dirty="0"/>
              <a:t> </a:t>
            </a:r>
          </a:p>
        </p:txBody>
      </p:sp>
      <p:pic>
        <p:nvPicPr>
          <p:cNvPr id="1028" name="Picture 4" descr="Campsbourne School (@campsbourne)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619" y="183055"/>
            <a:ext cx="2235459" cy="223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119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8994-1F38-491C-A5D3-2E64E481FFAD}"/>
              </a:ext>
            </a:extLst>
          </p:cNvPr>
          <p:cNvSpPr>
            <a:spLocks noGrp="1"/>
          </p:cNvSpPr>
          <p:nvPr>
            <p:ph type="title"/>
          </p:nvPr>
        </p:nvSpPr>
        <p:spPr/>
        <p:txBody>
          <a:bodyPr>
            <a:normAutofit/>
          </a:bodyPr>
          <a:lstStyle/>
          <a:p>
            <a:r>
              <a:rPr lang="en-GB" sz="4000" b="1" dirty="0"/>
              <a:t>Why is self regulation important? </a:t>
            </a:r>
          </a:p>
        </p:txBody>
      </p:sp>
      <p:sp>
        <p:nvSpPr>
          <p:cNvPr id="3" name="Content Placeholder 2">
            <a:extLst>
              <a:ext uri="{FF2B5EF4-FFF2-40B4-BE49-F238E27FC236}">
                <a16:creationId xmlns:a16="http://schemas.microsoft.com/office/drawing/2014/main" id="{EE15120D-A762-4F65-B8E9-893A767AE4D7}"/>
              </a:ext>
            </a:extLst>
          </p:cNvPr>
          <p:cNvSpPr>
            <a:spLocks noGrp="1"/>
          </p:cNvSpPr>
          <p:nvPr>
            <p:ph idx="1"/>
          </p:nvPr>
        </p:nvSpPr>
        <p:spPr>
          <a:xfrm>
            <a:off x="898497" y="1845734"/>
            <a:ext cx="10257183" cy="4023360"/>
          </a:xfrm>
        </p:spPr>
        <p:txBody>
          <a:bodyPr/>
          <a:lstStyle/>
          <a:p>
            <a:r>
              <a:rPr lang="en-GB" dirty="0"/>
              <a:t> </a:t>
            </a:r>
            <a:r>
              <a:rPr lang="en-GB" sz="2400" b="1" dirty="0">
                <a:solidFill>
                  <a:srgbClr val="0070C0"/>
                </a:solidFill>
              </a:rPr>
              <a:t>Life is 10% what happens to us and 90% how we react to it. </a:t>
            </a:r>
            <a:r>
              <a:rPr lang="en-GB" sz="2400" dirty="0"/>
              <a:t>Charles Swindoll</a:t>
            </a:r>
          </a:p>
          <a:p>
            <a:pPr marL="0" indent="0">
              <a:buNone/>
            </a:pPr>
            <a:endParaRPr lang="en-GB" sz="2400" dirty="0"/>
          </a:p>
          <a:p>
            <a:r>
              <a:rPr lang="en-GB" sz="2400" dirty="0"/>
              <a:t>Research has found that higher academic achievement is more likely when interventions include self-regulation components.</a:t>
            </a:r>
          </a:p>
          <a:p>
            <a:endParaRPr lang="en-GB" sz="2400" dirty="0"/>
          </a:p>
          <a:p>
            <a:r>
              <a:rPr lang="en-GB" sz="2400" dirty="0"/>
              <a:t>Typically, children who can self-regulate will turn into teens and future adults who can also self-regulate.</a:t>
            </a:r>
          </a:p>
        </p:txBody>
      </p:sp>
    </p:spTree>
    <p:extLst>
      <p:ext uri="{BB962C8B-B14F-4D97-AF65-F5344CB8AC3E}">
        <p14:creationId xmlns:p14="http://schemas.microsoft.com/office/powerpoint/2010/main" val="50254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0B87-DF50-498E-975A-3EE7BFFFD3B3}"/>
              </a:ext>
            </a:extLst>
          </p:cNvPr>
          <p:cNvSpPr>
            <a:spLocks noGrp="1"/>
          </p:cNvSpPr>
          <p:nvPr>
            <p:ph type="title"/>
          </p:nvPr>
        </p:nvSpPr>
        <p:spPr>
          <a:xfrm>
            <a:off x="1097280" y="988906"/>
            <a:ext cx="10058400" cy="748454"/>
          </a:xfrm>
        </p:spPr>
        <p:txBody>
          <a:bodyPr>
            <a:normAutofit/>
          </a:bodyPr>
          <a:lstStyle/>
          <a:p>
            <a:r>
              <a:rPr lang="en-GB" sz="4000" b="1" dirty="0"/>
              <a:t>A person who can self-regulate is able to:</a:t>
            </a:r>
          </a:p>
        </p:txBody>
      </p:sp>
      <p:sp>
        <p:nvSpPr>
          <p:cNvPr id="3" name="Content Placeholder 2">
            <a:extLst>
              <a:ext uri="{FF2B5EF4-FFF2-40B4-BE49-F238E27FC236}">
                <a16:creationId xmlns:a16="http://schemas.microsoft.com/office/drawing/2014/main" id="{55B29332-73CB-4FD1-8DC3-F239B56A2B32}"/>
              </a:ext>
            </a:extLst>
          </p:cNvPr>
          <p:cNvSpPr>
            <a:spLocks noGrp="1"/>
          </p:cNvSpPr>
          <p:nvPr>
            <p:ph idx="1"/>
          </p:nvPr>
        </p:nvSpPr>
        <p:spPr>
          <a:xfrm>
            <a:off x="410817" y="1845734"/>
            <a:ext cx="11569148" cy="4023360"/>
          </a:xfrm>
        </p:spPr>
        <p:txBody>
          <a:bodyPr>
            <a:normAutofit/>
          </a:bodyPr>
          <a:lstStyle/>
          <a:p>
            <a:r>
              <a:rPr lang="en-GB" sz="2400" dirty="0"/>
              <a:t>• Remain CALM AND ORANISED in a stressful situation. (Executive Functions)</a:t>
            </a:r>
            <a:endParaRPr lang="en-GB" sz="1400" dirty="0"/>
          </a:p>
          <a:p>
            <a:endParaRPr lang="en-GB" sz="800" dirty="0"/>
          </a:p>
          <a:p>
            <a:r>
              <a:rPr lang="en-GB" sz="2400" dirty="0"/>
              <a:t>• Cheer themselves up after a disappointment. (Emotional Regulation)</a:t>
            </a:r>
            <a:endParaRPr lang="en-GB" sz="1400" dirty="0"/>
          </a:p>
          <a:p>
            <a:endParaRPr lang="en-GB" sz="1400" dirty="0"/>
          </a:p>
          <a:p>
            <a:r>
              <a:rPr lang="en-GB" sz="2400" dirty="0"/>
              <a:t>• Knows when they are experiencing sensory overload and can make adjustments.</a:t>
            </a:r>
          </a:p>
          <a:p>
            <a:r>
              <a:rPr lang="en-GB" sz="2400" dirty="0"/>
              <a:t>(Sensory processing)</a:t>
            </a:r>
            <a:endParaRPr lang="en-GB" sz="1400" dirty="0"/>
          </a:p>
          <a:p>
            <a:endParaRPr lang="en-GB" sz="1400" dirty="0"/>
          </a:p>
          <a:p>
            <a:r>
              <a:rPr lang="en-GB" sz="2400" dirty="0"/>
              <a:t>• Understands when it is appropriate to cheer and shout and when to be quiet.</a:t>
            </a:r>
          </a:p>
          <a:p>
            <a:r>
              <a:rPr lang="en-GB" sz="2400" dirty="0"/>
              <a:t> (Social cognition)</a:t>
            </a:r>
          </a:p>
        </p:txBody>
      </p:sp>
    </p:spTree>
    <p:extLst>
      <p:ext uri="{BB962C8B-B14F-4D97-AF65-F5344CB8AC3E}">
        <p14:creationId xmlns:p14="http://schemas.microsoft.com/office/powerpoint/2010/main" val="2670607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162F-A114-4E5C-A34D-0F305F7C42D8}"/>
              </a:ext>
            </a:extLst>
          </p:cNvPr>
          <p:cNvSpPr>
            <a:spLocks noGrp="1"/>
          </p:cNvSpPr>
          <p:nvPr>
            <p:ph type="title"/>
          </p:nvPr>
        </p:nvSpPr>
        <p:spPr>
          <a:xfrm>
            <a:off x="1066800" y="1028663"/>
            <a:ext cx="10312842" cy="571169"/>
          </a:xfrm>
        </p:spPr>
        <p:txBody>
          <a:bodyPr>
            <a:normAutofit/>
          </a:bodyPr>
          <a:lstStyle/>
          <a:p>
            <a:r>
              <a:rPr lang="en-GB" sz="3200" b="1" dirty="0">
                <a:solidFill>
                  <a:srgbClr val="0070C0"/>
                </a:solidFill>
              </a:rPr>
              <a:t>The Z</a:t>
            </a:r>
            <a:r>
              <a:rPr lang="en-GB" sz="3200" b="1" dirty="0">
                <a:solidFill>
                  <a:schemeClr val="accent3">
                    <a:lumMod val="75000"/>
                  </a:schemeClr>
                </a:solidFill>
              </a:rPr>
              <a:t>o</a:t>
            </a:r>
            <a:r>
              <a:rPr lang="en-GB" sz="3200" b="1" dirty="0">
                <a:solidFill>
                  <a:srgbClr val="FFFF00"/>
                </a:solidFill>
              </a:rPr>
              <a:t>n</a:t>
            </a:r>
            <a:r>
              <a:rPr lang="en-GB" sz="3200" b="1" dirty="0">
                <a:solidFill>
                  <a:srgbClr val="FF0000"/>
                </a:solidFill>
              </a:rPr>
              <a:t>e</a:t>
            </a:r>
            <a:r>
              <a:rPr lang="en-GB" sz="3200" b="1" dirty="0">
                <a:solidFill>
                  <a:schemeClr val="tx1"/>
                </a:solidFill>
              </a:rPr>
              <a:t>s</a:t>
            </a:r>
            <a:r>
              <a:rPr lang="en-GB" sz="3200" b="1" dirty="0">
                <a:solidFill>
                  <a:srgbClr val="0070C0"/>
                </a:solidFill>
              </a:rPr>
              <a:t> </a:t>
            </a:r>
            <a:r>
              <a:rPr lang="en-GB" sz="3200" b="1" dirty="0">
                <a:solidFill>
                  <a:schemeClr val="tx1"/>
                </a:solidFill>
              </a:rPr>
              <a:t>of regulation approach in Campsbourne School</a:t>
            </a:r>
            <a:endParaRPr lang="en-GB" sz="3200" dirty="0">
              <a:solidFill>
                <a:schemeClr val="tx1"/>
              </a:solidFill>
            </a:endParaRPr>
          </a:p>
        </p:txBody>
      </p:sp>
      <p:pic>
        <p:nvPicPr>
          <p:cNvPr id="4" name="Content Placeholder 3" descr="Zones FC lesson 1 Title">
            <a:extLst>
              <a:ext uri="{FF2B5EF4-FFF2-40B4-BE49-F238E27FC236}">
                <a16:creationId xmlns:a16="http://schemas.microsoft.com/office/drawing/2014/main" id="{F509E320-6D3B-4777-8703-317C707D04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954" r="5179" b="9512"/>
          <a:stretch/>
        </p:blipFill>
        <p:spPr bwMode="auto">
          <a:xfrm>
            <a:off x="304616" y="3146330"/>
            <a:ext cx="3101373" cy="1871284"/>
          </a:xfrm>
          <a:prstGeom prst="rect">
            <a:avLst/>
          </a:prstGeom>
          <a:noFill/>
          <a:ln>
            <a:noFill/>
          </a:ln>
        </p:spPr>
      </p:pic>
      <p:pic>
        <p:nvPicPr>
          <p:cNvPr id="6" name="Picture 5" descr="zones FC lesson 1 pg 1">
            <a:extLst>
              <a:ext uri="{FF2B5EF4-FFF2-40B4-BE49-F238E27FC236}">
                <a16:creationId xmlns:a16="http://schemas.microsoft.com/office/drawing/2014/main" id="{FA461A6B-FA1B-4CF6-B22E-ECB7B509568A}"/>
              </a:ext>
            </a:extLst>
          </p:cNvPr>
          <p:cNvPicPr>
            <a:picLocks noChangeAspect="1"/>
          </p:cNvPicPr>
          <p:nvPr/>
        </p:nvPicPr>
        <p:blipFill rotWithShape="1">
          <a:blip r:embed="rId3">
            <a:extLst>
              <a:ext uri="{28A0092B-C50C-407E-A947-70E740481C1C}">
                <a14:useLocalDpi xmlns:a14="http://schemas.microsoft.com/office/drawing/2010/main" val="0"/>
              </a:ext>
            </a:extLst>
          </a:blip>
          <a:srcRect t="4505" r="1186" b="77279"/>
          <a:stretch/>
        </p:blipFill>
        <p:spPr bwMode="auto">
          <a:xfrm>
            <a:off x="4252505" y="1791401"/>
            <a:ext cx="6335982" cy="664797"/>
          </a:xfrm>
          <a:prstGeom prst="rect">
            <a:avLst/>
          </a:prstGeom>
          <a:noFill/>
          <a:ln>
            <a:noFill/>
          </a:ln>
        </p:spPr>
      </p:pic>
      <p:pic>
        <p:nvPicPr>
          <p:cNvPr id="7" name="Picture 1">
            <a:extLst>
              <a:ext uri="{FF2B5EF4-FFF2-40B4-BE49-F238E27FC236}">
                <a16:creationId xmlns:a16="http://schemas.microsoft.com/office/drawing/2014/main" id="{9923B330-B9E3-4E97-924E-EF46FDEB1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227" y="2456199"/>
            <a:ext cx="6680538" cy="397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17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5FEF63A-63AA-4EBF-ADF5-0BCFB9110C04}"/>
              </a:ext>
            </a:extLst>
          </p:cNvPr>
          <p:cNvSpPr>
            <a:spLocks noChangeArrowheads="1"/>
          </p:cNvSpPr>
          <p:nvPr/>
        </p:nvSpPr>
        <p:spPr bwMode="auto">
          <a:xfrm>
            <a:off x="1583473" y="-346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7" name="Picture 1">
            <a:extLst>
              <a:ext uri="{FF2B5EF4-FFF2-40B4-BE49-F238E27FC236}">
                <a16:creationId xmlns:a16="http://schemas.microsoft.com/office/drawing/2014/main" id="{7047249F-3F58-4E02-A903-F108A2AF2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562" y="257774"/>
            <a:ext cx="7826875" cy="588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16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162F-A114-4E5C-A34D-0F305F7C42D8}"/>
              </a:ext>
            </a:extLst>
          </p:cNvPr>
          <p:cNvSpPr>
            <a:spLocks noGrp="1"/>
          </p:cNvSpPr>
          <p:nvPr>
            <p:ph type="title"/>
          </p:nvPr>
        </p:nvSpPr>
        <p:spPr>
          <a:xfrm>
            <a:off x="1066800" y="1028663"/>
            <a:ext cx="10312842" cy="571169"/>
          </a:xfrm>
        </p:spPr>
        <p:txBody>
          <a:bodyPr>
            <a:normAutofit/>
          </a:bodyPr>
          <a:lstStyle/>
          <a:p>
            <a:r>
              <a:rPr lang="en-GB" sz="3200" b="1" dirty="0">
                <a:solidFill>
                  <a:srgbClr val="0070C0"/>
                </a:solidFill>
              </a:rPr>
              <a:t>The Z</a:t>
            </a:r>
            <a:r>
              <a:rPr lang="en-GB" sz="3200" b="1" dirty="0">
                <a:solidFill>
                  <a:schemeClr val="accent3">
                    <a:lumMod val="75000"/>
                  </a:schemeClr>
                </a:solidFill>
              </a:rPr>
              <a:t>o</a:t>
            </a:r>
            <a:r>
              <a:rPr lang="en-GB" sz="3200" b="1" dirty="0">
                <a:solidFill>
                  <a:srgbClr val="FFFF00"/>
                </a:solidFill>
              </a:rPr>
              <a:t>n</a:t>
            </a:r>
            <a:r>
              <a:rPr lang="en-GB" sz="3200" b="1" dirty="0">
                <a:solidFill>
                  <a:srgbClr val="FF0000"/>
                </a:solidFill>
              </a:rPr>
              <a:t>e</a:t>
            </a:r>
            <a:r>
              <a:rPr lang="en-GB" sz="3200" b="1" dirty="0">
                <a:solidFill>
                  <a:schemeClr val="tx1"/>
                </a:solidFill>
              </a:rPr>
              <a:t>s</a:t>
            </a:r>
            <a:r>
              <a:rPr lang="en-GB" sz="3200" b="1" dirty="0">
                <a:solidFill>
                  <a:srgbClr val="0070C0"/>
                </a:solidFill>
              </a:rPr>
              <a:t> </a:t>
            </a:r>
            <a:r>
              <a:rPr lang="en-GB" sz="3200" b="1" dirty="0">
                <a:solidFill>
                  <a:schemeClr val="tx1"/>
                </a:solidFill>
              </a:rPr>
              <a:t>of regulation approach in Campsbourne School</a:t>
            </a:r>
            <a:endParaRPr lang="en-GB" sz="3200" dirty="0">
              <a:solidFill>
                <a:schemeClr val="tx1"/>
              </a:solidFill>
            </a:endParaRPr>
          </a:p>
        </p:txBody>
      </p:sp>
      <p:pic>
        <p:nvPicPr>
          <p:cNvPr id="4" name="Content Placeholder 3" descr="Zones FC lesson 2 Title">
            <a:extLst>
              <a:ext uri="{FF2B5EF4-FFF2-40B4-BE49-F238E27FC236}">
                <a16:creationId xmlns:a16="http://schemas.microsoft.com/office/drawing/2014/main" id="{B43739C8-3AF2-40EC-A51F-831DBDC627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55" t="22423" r="5995" b="11992"/>
          <a:stretch/>
        </p:blipFill>
        <p:spPr bwMode="auto">
          <a:xfrm>
            <a:off x="516834" y="2826993"/>
            <a:ext cx="2910193" cy="1546554"/>
          </a:xfrm>
          <a:prstGeom prst="rect">
            <a:avLst/>
          </a:prstGeom>
          <a:noFill/>
          <a:ln>
            <a:noFill/>
          </a:ln>
        </p:spPr>
      </p:pic>
      <p:pic>
        <p:nvPicPr>
          <p:cNvPr id="5" name="Picture 4" descr="Zones FC lesson 2 Pg 1">
            <a:extLst>
              <a:ext uri="{FF2B5EF4-FFF2-40B4-BE49-F238E27FC236}">
                <a16:creationId xmlns:a16="http://schemas.microsoft.com/office/drawing/2014/main" id="{BD69B64E-A6AE-45C1-8C09-F37788C14334}"/>
              </a:ext>
            </a:extLst>
          </p:cNvPr>
          <p:cNvPicPr>
            <a:picLocks noChangeAspect="1"/>
          </p:cNvPicPr>
          <p:nvPr/>
        </p:nvPicPr>
        <p:blipFill rotWithShape="1">
          <a:blip r:embed="rId3">
            <a:extLst>
              <a:ext uri="{28A0092B-C50C-407E-A947-70E740481C1C}">
                <a14:useLocalDpi xmlns:a14="http://schemas.microsoft.com/office/drawing/2010/main" val="0"/>
              </a:ext>
            </a:extLst>
          </a:blip>
          <a:srcRect t="959" r="1442"/>
          <a:stretch/>
        </p:blipFill>
        <p:spPr bwMode="auto">
          <a:xfrm>
            <a:off x="3922644" y="1810344"/>
            <a:ext cx="6718852" cy="4510943"/>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3295700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162F-A114-4E5C-A34D-0F305F7C42D8}"/>
              </a:ext>
            </a:extLst>
          </p:cNvPr>
          <p:cNvSpPr>
            <a:spLocks noGrp="1"/>
          </p:cNvSpPr>
          <p:nvPr>
            <p:ph type="title"/>
          </p:nvPr>
        </p:nvSpPr>
        <p:spPr>
          <a:xfrm>
            <a:off x="1066800" y="1028663"/>
            <a:ext cx="10312842" cy="571169"/>
          </a:xfrm>
        </p:spPr>
        <p:txBody>
          <a:bodyPr>
            <a:normAutofit/>
          </a:bodyPr>
          <a:lstStyle/>
          <a:p>
            <a:r>
              <a:rPr lang="en-GB" sz="3200" b="1" dirty="0">
                <a:solidFill>
                  <a:srgbClr val="0070C0"/>
                </a:solidFill>
              </a:rPr>
              <a:t>The Z</a:t>
            </a:r>
            <a:r>
              <a:rPr lang="en-GB" sz="3200" b="1" dirty="0">
                <a:solidFill>
                  <a:schemeClr val="accent3">
                    <a:lumMod val="75000"/>
                  </a:schemeClr>
                </a:solidFill>
              </a:rPr>
              <a:t>o</a:t>
            </a:r>
            <a:r>
              <a:rPr lang="en-GB" sz="3200" b="1" dirty="0">
                <a:solidFill>
                  <a:srgbClr val="FFFF00"/>
                </a:solidFill>
              </a:rPr>
              <a:t>n</a:t>
            </a:r>
            <a:r>
              <a:rPr lang="en-GB" sz="3200" b="1" dirty="0">
                <a:solidFill>
                  <a:srgbClr val="FF0000"/>
                </a:solidFill>
              </a:rPr>
              <a:t>e</a:t>
            </a:r>
            <a:r>
              <a:rPr lang="en-GB" sz="3200" b="1" dirty="0">
                <a:solidFill>
                  <a:schemeClr val="tx1"/>
                </a:solidFill>
              </a:rPr>
              <a:t>s</a:t>
            </a:r>
            <a:r>
              <a:rPr lang="en-GB" sz="3200" b="1" dirty="0">
                <a:solidFill>
                  <a:srgbClr val="0070C0"/>
                </a:solidFill>
              </a:rPr>
              <a:t> </a:t>
            </a:r>
            <a:r>
              <a:rPr lang="en-GB" sz="3200" b="1" dirty="0">
                <a:solidFill>
                  <a:schemeClr val="tx1"/>
                </a:solidFill>
              </a:rPr>
              <a:t>of regulation approach in Campsbourne School</a:t>
            </a:r>
            <a:endParaRPr lang="en-GB" sz="3200" dirty="0">
              <a:solidFill>
                <a:schemeClr val="tx1"/>
              </a:solidFill>
            </a:endParaRPr>
          </a:p>
        </p:txBody>
      </p:sp>
      <p:pic>
        <p:nvPicPr>
          <p:cNvPr id="4" name="Picture 2">
            <a:extLst>
              <a:ext uri="{FF2B5EF4-FFF2-40B4-BE49-F238E27FC236}">
                <a16:creationId xmlns:a16="http://schemas.microsoft.com/office/drawing/2014/main" id="{5A418335-8F90-4A40-A310-4F7ED7814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834" y="1775791"/>
            <a:ext cx="7354957" cy="451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310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162F-A114-4E5C-A34D-0F305F7C42D8}"/>
              </a:ext>
            </a:extLst>
          </p:cNvPr>
          <p:cNvSpPr>
            <a:spLocks noGrp="1"/>
          </p:cNvSpPr>
          <p:nvPr>
            <p:ph type="title"/>
          </p:nvPr>
        </p:nvSpPr>
        <p:spPr>
          <a:xfrm>
            <a:off x="1066800" y="1028663"/>
            <a:ext cx="10312842" cy="571169"/>
          </a:xfrm>
        </p:spPr>
        <p:txBody>
          <a:bodyPr>
            <a:normAutofit/>
          </a:bodyPr>
          <a:lstStyle/>
          <a:p>
            <a:r>
              <a:rPr lang="en-GB" sz="3200" b="1" dirty="0">
                <a:solidFill>
                  <a:srgbClr val="0070C0"/>
                </a:solidFill>
              </a:rPr>
              <a:t>The Z</a:t>
            </a:r>
            <a:r>
              <a:rPr lang="en-GB" sz="3200" b="1" dirty="0">
                <a:solidFill>
                  <a:schemeClr val="accent3">
                    <a:lumMod val="75000"/>
                  </a:schemeClr>
                </a:solidFill>
              </a:rPr>
              <a:t>o</a:t>
            </a:r>
            <a:r>
              <a:rPr lang="en-GB" sz="3200" b="1" dirty="0">
                <a:solidFill>
                  <a:srgbClr val="FFFF00"/>
                </a:solidFill>
              </a:rPr>
              <a:t>n</a:t>
            </a:r>
            <a:r>
              <a:rPr lang="en-GB" sz="3200" b="1" dirty="0">
                <a:solidFill>
                  <a:srgbClr val="FF0000"/>
                </a:solidFill>
              </a:rPr>
              <a:t>e</a:t>
            </a:r>
            <a:r>
              <a:rPr lang="en-GB" sz="3200" b="1" dirty="0">
                <a:solidFill>
                  <a:schemeClr val="tx1"/>
                </a:solidFill>
              </a:rPr>
              <a:t>s</a:t>
            </a:r>
            <a:r>
              <a:rPr lang="en-GB" sz="3200" b="1" dirty="0">
                <a:solidFill>
                  <a:srgbClr val="0070C0"/>
                </a:solidFill>
              </a:rPr>
              <a:t> </a:t>
            </a:r>
            <a:r>
              <a:rPr lang="en-GB" sz="3200" b="1" dirty="0">
                <a:solidFill>
                  <a:schemeClr val="tx1"/>
                </a:solidFill>
              </a:rPr>
              <a:t>of regulation approach in Campsbourne School</a:t>
            </a:r>
            <a:endParaRPr lang="en-GB" sz="3200" dirty="0">
              <a:solidFill>
                <a:schemeClr val="tx1"/>
              </a:solidFill>
            </a:endParaRPr>
          </a:p>
        </p:txBody>
      </p:sp>
      <p:pic>
        <p:nvPicPr>
          <p:cNvPr id="4" name="Content Placeholder 3" descr="Zones FC lesson 3 Title">
            <a:extLst>
              <a:ext uri="{FF2B5EF4-FFF2-40B4-BE49-F238E27FC236}">
                <a16:creationId xmlns:a16="http://schemas.microsoft.com/office/drawing/2014/main" id="{31C6AED4-F565-4C92-9193-BF9DBF0DF0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647" r="2390" b="11028"/>
          <a:stretch/>
        </p:blipFill>
        <p:spPr bwMode="auto">
          <a:xfrm>
            <a:off x="213443" y="2610678"/>
            <a:ext cx="3603184" cy="2050696"/>
          </a:xfrm>
          <a:prstGeom prst="rect">
            <a:avLst/>
          </a:prstGeom>
          <a:noFill/>
          <a:ln>
            <a:noFill/>
          </a:ln>
        </p:spPr>
      </p:pic>
      <p:pic>
        <p:nvPicPr>
          <p:cNvPr id="5" name="Picture 2">
            <a:extLst>
              <a:ext uri="{FF2B5EF4-FFF2-40B4-BE49-F238E27FC236}">
                <a16:creationId xmlns:a16="http://schemas.microsoft.com/office/drawing/2014/main" id="{E73BF310-D388-4E3F-8272-85012D5FA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522" y="1878127"/>
            <a:ext cx="5923721" cy="425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5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162F-A114-4E5C-A34D-0F305F7C42D8}"/>
              </a:ext>
            </a:extLst>
          </p:cNvPr>
          <p:cNvSpPr>
            <a:spLocks noGrp="1"/>
          </p:cNvSpPr>
          <p:nvPr>
            <p:ph type="title"/>
          </p:nvPr>
        </p:nvSpPr>
        <p:spPr>
          <a:xfrm>
            <a:off x="1066800" y="1028663"/>
            <a:ext cx="10312842" cy="571169"/>
          </a:xfrm>
        </p:spPr>
        <p:txBody>
          <a:bodyPr>
            <a:normAutofit/>
          </a:bodyPr>
          <a:lstStyle/>
          <a:p>
            <a:r>
              <a:rPr lang="en-GB" sz="3200" b="1" dirty="0">
                <a:solidFill>
                  <a:srgbClr val="0070C0"/>
                </a:solidFill>
              </a:rPr>
              <a:t>The Z</a:t>
            </a:r>
            <a:r>
              <a:rPr lang="en-GB" sz="3200" b="1" dirty="0">
                <a:solidFill>
                  <a:schemeClr val="accent3">
                    <a:lumMod val="75000"/>
                  </a:schemeClr>
                </a:solidFill>
              </a:rPr>
              <a:t>o</a:t>
            </a:r>
            <a:r>
              <a:rPr lang="en-GB" sz="3200" b="1" dirty="0">
                <a:solidFill>
                  <a:srgbClr val="FFFF00"/>
                </a:solidFill>
              </a:rPr>
              <a:t>n</a:t>
            </a:r>
            <a:r>
              <a:rPr lang="en-GB" sz="3200" b="1" dirty="0">
                <a:solidFill>
                  <a:srgbClr val="FF0000"/>
                </a:solidFill>
              </a:rPr>
              <a:t>e</a:t>
            </a:r>
            <a:r>
              <a:rPr lang="en-GB" sz="3200" b="1" dirty="0">
                <a:solidFill>
                  <a:schemeClr val="tx1"/>
                </a:solidFill>
              </a:rPr>
              <a:t>s</a:t>
            </a:r>
            <a:r>
              <a:rPr lang="en-GB" sz="3200" b="1" dirty="0">
                <a:solidFill>
                  <a:srgbClr val="0070C0"/>
                </a:solidFill>
              </a:rPr>
              <a:t> </a:t>
            </a:r>
            <a:r>
              <a:rPr lang="en-GB" sz="3200" b="1" dirty="0">
                <a:solidFill>
                  <a:schemeClr val="tx1"/>
                </a:solidFill>
              </a:rPr>
              <a:t>of regulation approach in Campsbourne School</a:t>
            </a:r>
            <a:endParaRPr lang="en-GB" sz="3200" dirty="0">
              <a:solidFill>
                <a:schemeClr val="tx1"/>
              </a:solidFill>
            </a:endParaRPr>
          </a:p>
        </p:txBody>
      </p:sp>
      <p:pic>
        <p:nvPicPr>
          <p:cNvPr id="4" name="Picture 2">
            <a:extLst>
              <a:ext uri="{FF2B5EF4-FFF2-40B4-BE49-F238E27FC236}">
                <a16:creationId xmlns:a16="http://schemas.microsoft.com/office/drawing/2014/main" id="{DA87F02B-9E91-4116-881D-888C57F4AC6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631"/>
          <a:stretch/>
        </p:blipFill>
        <p:spPr bwMode="auto">
          <a:xfrm>
            <a:off x="2729949" y="1806575"/>
            <a:ext cx="6639338" cy="448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516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034FC2F0-6774-463D-BDCC-CC76F4D7B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467" y="0"/>
            <a:ext cx="8759715" cy="633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70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5D817989-E2E1-49D9-9412-A5F8F9FA9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61"/>
          <a:stretch/>
        </p:blipFill>
        <p:spPr bwMode="auto">
          <a:xfrm>
            <a:off x="-33083" y="239483"/>
            <a:ext cx="12217665" cy="6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85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6D22-21C8-43BE-8AE6-153644069349}"/>
              </a:ext>
            </a:extLst>
          </p:cNvPr>
          <p:cNvSpPr>
            <a:spLocks noGrp="1"/>
          </p:cNvSpPr>
          <p:nvPr>
            <p:ph type="title"/>
          </p:nvPr>
        </p:nvSpPr>
        <p:spPr>
          <a:xfrm>
            <a:off x="1097280" y="246847"/>
            <a:ext cx="10058400" cy="1450757"/>
          </a:xfrm>
        </p:spPr>
        <p:txBody>
          <a:bodyPr/>
          <a:lstStyle/>
          <a:p>
            <a:r>
              <a:rPr lang="en-GB" sz="4000" b="1" dirty="0"/>
              <a:t>Aim</a:t>
            </a:r>
            <a:r>
              <a:rPr lang="en-GB" b="1" dirty="0"/>
              <a:t> </a:t>
            </a:r>
          </a:p>
        </p:txBody>
      </p:sp>
      <p:sp>
        <p:nvSpPr>
          <p:cNvPr id="3" name="Content Placeholder 2">
            <a:extLst>
              <a:ext uri="{FF2B5EF4-FFF2-40B4-BE49-F238E27FC236}">
                <a16:creationId xmlns:a16="http://schemas.microsoft.com/office/drawing/2014/main" id="{C4A42ED6-3294-4147-8F1A-6782E4C469D9}"/>
              </a:ext>
            </a:extLst>
          </p:cNvPr>
          <p:cNvSpPr>
            <a:spLocks noGrp="1"/>
          </p:cNvSpPr>
          <p:nvPr>
            <p:ph idx="1"/>
          </p:nvPr>
        </p:nvSpPr>
        <p:spPr/>
        <p:txBody>
          <a:bodyPr>
            <a:normAutofit/>
          </a:bodyPr>
          <a:lstStyle/>
          <a:p>
            <a:r>
              <a:rPr lang="en-GB" sz="3200" dirty="0"/>
              <a:t>Overview of self-regulation </a:t>
            </a:r>
          </a:p>
          <a:p>
            <a:pPr>
              <a:buFont typeface="Arial" panose="020B0604020202020204" pitchFamily="34" charset="0"/>
              <a:buChar char="•"/>
            </a:pPr>
            <a:r>
              <a:rPr lang="en-GB" sz="3200" dirty="0">
                <a:solidFill>
                  <a:schemeClr val="tx1"/>
                </a:solidFill>
              </a:rPr>
              <a:t>To understand how ‘The Zones of Regulation’ works</a:t>
            </a:r>
          </a:p>
          <a:p>
            <a:pPr>
              <a:buFont typeface="Arial" panose="020B0604020202020204" pitchFamily="34" charset="0"/>
              <a:buChar char="•"/>
            </a:pPr>
            <a:r>
              <a:rPr lang="en-GB" sz="3200" dirty="0">
                <a:solidFill>
                  <a:schemeClr val="tx1"/>
                </a:solidFill>
              </a:rPr>
              <a:t> Self-regulation tools </a:t>
            </a:r>
          </a:p>
          <a:p>
            <a:pPr>
              <a:buFont typeface="Arial" panose="020B0604020202020204" pitchFamily="34" charset="0"/>
              <a:buChar char="•"/>
            </a:pPr>
            <a:r>
              <a:rPr lang="en-GB" sz="3200" dirty="0">
                <a:solidFill>
                  <a:schemeClr val="tx1"/>
                </a:solidFill>
              </a:rPr>
              <a:t>Calming techniques </a:t>
            </a:r>
          </a:p>
          <a:p>
            <a:pPr>
              <a:buFont typeface="Arial" panose="020B0604020202020204" pitchFamily="34" charset="0"/>
              <a:buChar char="•"/>
            </a:pPr>
            <a:r>
              <a:rPr lang="en-GB" sz="3200" dirty="0">
                <a:solidFill>
                  <a:schemeClr val="tx1"/>
                </a:solidFill>
              </a:rPr>
              <a:t>Sensory supports</a:t>
            </a:r>
          </a:p>
          <a:p>
            <a:pPr>
              <a:buFont typeface="Arial" panose="020B0604020202020204" pitchFamily="34" charset="0"/>
              <a:buChar char="•"/>
            </a:pPr>
            <a:r>
              <a:rPr lang="en-GB" sz="3200" dirty="0">
                <a:solidFill>
                  <a:schemeClr val="tx1"/>
                </a:solidFill>
              </a:rPr>
              <a:t>Thinking strategies </a:t>
            </a:r>
          </a:p>
          <a:p>
            <a:pPr marL="0" indent="0">
              <a:buNone/>
            </a:pPr>
            <a:endParaRPr lang="en-GB" sz="3200" dirty="0"/>
          </a:p>
        </p:txBody>
      </p:sp>
    </p:spTree>
    <p:extLst>
      <p:ext uri="{BB962C8B-B14F-4D97-AF65-F5344CB8AC3E}">
        <p14:creationId xmlns:p14="http://schemas.microsoft.com/office/powerpoint/2010/main" val="32728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162F-A114-4E5C-A34D-0F305F7C42D8}"/>
              </a:ext>
            </a:extLst>
          </p:cNvPr>
          <p:cNvSpPr>
            <a:spLocks noGrp="1"/>
          </p:cNvSpPr>
          <p:nvPr>
            <p:ph type="title"/>
          </p:nvPr>
        </p:nvSpPr>
        <p:spPr>
          <a:xfrm>
            <a:off x="1066800" y="1028663"/>
            <a:ext cx="10312842" cy="571169"/>
          </a:xfrm>
        </p:spPr>
        <p:txBody>
          <a:bodyPr>
            <a:normAutofit/>
          </a:bodyPr>
          <a:lstStyle/>
          <a:p>
            <a:r>
              <a:rPr lang="en-GB" sz="3200" b="1" dirty="0">
                <a:solidFill>
                  <a:srgbClr val="0070C0"/>
                </a:solidFill>
              </a:rPr>
              <a:t>The Z</a:t>
            </a:r>
            <a:r>
              <a:rPr lang="en-GB" sz="3200" b="1" dirty="0">
                <a:solidFill>
                  <a:schemeClr val="accent3">
                    <a:lumMod val="75000"/>
                  </a:schemeClr>
                </a:solidFill>
              </a:rPr>
              <a:t>o</a:t>
            </a:r>
            <a:r>
              <a:rPr lang="en-GB" sz="3200" b="1" dirty="0">
                <a:solidFill>
                  <a:srgbClr val="FFFF00"/>
                </a:solidFill>
              </a:rPr>
              <a:t>n</a:t>
            </a:r>
            <a:r>
              <a:rPr lang="en-GB" sz="3200" b="1" dirty="0">
                <a:solidFill>
                  <a:srgbClr val="FF0000"/>
                </a:solidFill>
              </a:rPr>
              <a:t>e</a:t>
            </a:r>
            <a:r>
              <a:rPr lang="en-GB" sz="3200" b="1" dirty="0">
                <a:solidFill>
                  <a:schemeClr val="tx1"/>
                </a:solidFill>
              </a:rPr>
              <a:t>s</a:t>
            </a:r>
            <a:r>
              <a:rPr lang="en-GB" sz="3200" b="1" dirty="0">
                <a:solidFill>
                  <a:srgbClr val="0070C0"/>
                </a:solidFill>
              </a:rPr>
              <a:t> </a:t>
            </a:r>
            <a:r>
              <a:rPr lang="en-GB" sz="3200" b="1" dirty="0">
                <a:solidFill>
                  <a:schemeClr val="tx1"/>
                </a:solidFill>
              </a:rPr>
              <a:t>of regulation approach in Campsbourne School</a:t>
            </a:r>
            <a:endParaRPr lang="en-GB" sz="3200" dirty="0">
              <a:solidFill>
                <a:schemeClr val="tx1"/>
              </a:solidFill>
            </a:endParaRPr>
          </a:p>
        </p:txBody>
      </p:sp>
      <p:pic>
        <p:nvPicPr>
          <p:cNvPr id="4" name="Picture 2">
            <a:extLst>
              <a:ext uri="{FF2B5EF4-FFF2-40B4-BE49-F238E27FC236}">
                <a16:creationId xmlns:a16="http://schemas.microsoft.com/office/drawing/2014/main" id="{DE4B8A15-2601-46DB-BB96-3DF3D7287B1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25"/>
          <a:stretch/>
        </p:blipFill>
        <p:spPr bwMode="auto">
          <a:xfrm>
            <a:off x="2438401" y="1789042"/>
            <a:ext cx="6665844" cy="445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25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162F-A114-4E5C-A34D-0F305F7C42D8}"/>
              </a:ext>
            </a:extLst>
          </p:cNvPr>
          <p:cNvSpPr>
            <a:spLocks noGrp="1"/>
          </p:cNvSpPr>
          <p:nvPr>
            <p:ph type="title"/>
          </p:nvPr>
        </p:nvSpPr>
        <p:spPr>
          <a:xfrm>
            <a:off x="1066800" y="1028663"/>
            <a:ext cx="10312842" cy="571169"/>
          </a:xfrm>
        </p:spPr>
        <p:txBody>
          <a:bodyPr>
            <a:normAutofit/>
          </a:bodyPr>
          <a:lstStyle/>
          <a:p>
            <a:r>
              <a:rPr lang="en-GB" sz="3200" b="1" dirty="0">
                <a:solidFill>
                  <a:srgbClr val="0070C0"/>
                </a:solidFill>
              </a:rPr>
              <a:t>The Z</a:t>
            </a:r>
            <a:r>
              <a:rPr lang="en-GB" sz="3200" b="1" dirty="0">
                <a:solidFill>
                  <a:schemeClr val="accent3">
                    <a:lumMod val="75000"/>
                  </a:schemeClr>
                </a:solidFill>
              </a:rPr>
              <a:t>o</a:t>
            </a:r>
            <a:r>
              <a:rPr lang="en-GB" sz="3200" b="1" dirty="0">
                <a:solidFill>
                  <a:srgbClr val="FFFF00"/>
                </a:solidFill>
              </a:rPr>
              <a:t>n</a:t>
            </a:r>
            <a:r>
              <a:rPr lang="en-GB" sz="3200" b="1" dirty="0">
                <a:solidFill>
                  <a:srgbClr val="FF0000"/>
                </a:solidFill>
              </a:rPr>
              <a:t>e</a:t>
            </a:r>
            <a:r>
              <a:rPr lang="en-GB" sz="3200" b="1" dirty="0">
                <a:solidFill>
                  <a:schemeClr val="tx1"/>
                </a:solidFill>
              </a:rPr>
              <a:t>s</a:t>
            </a:r>
            <a:r>
              <a:rPr lang="en-GB" sz="3200" b="1" dirty="0">
                <a:solidFill>
                  <a:srgbClr val="0070C0"/>
                </a:solidFill>
              </a:rPr>
              <a:t> </a:t>
            </a:r>
            <a:r>
              <a:rPr lang="en-GB" sz="3200" b="1" dirty="0">
                <a:solidFill>
                  <a:schemeClr val="tx1"/>
                </a:solidFill>
              </a:rPr>
              <a:t>of regulation approach in Campsbourne School</a:t>
            </a:r>
            <a:endParaRPr lang="en-GB" sz="3200" dirty="0">
              <a:solidFill>
                <a:schemeClr val="tx1"/>
              </a:solidFill>
            </a:endParaRPr>
          </a:p>
        </p:txBody>
      </p:sp>
      <p:pic>
        <p:nvPicPr>
          <p:cNvPr id="4" name="Content Placeholder 3">
            <a:extLst>
              <a:ext uri="{FF2B5EF4-FFF2-40B4-BE49-F238E27FC236}">
                <a16:creationId xmlns:a16="http://schemas.microsoft.com/office/drawing/2014/main" id="{9909CB8D-E224-4451-A416-8F1EAB25D7A7}"/>
              </a:ext>
            </a:extLst>
          </p:cNvPr>
          <p:cNvPicPr>
            <a:picLocks noGrp="1" noChangeAspect="1"/>
          </p:cNvPicPr>
          <p:nvPr>
            <p:ph idx="1"/>
          </p:nvPr>
        </p:nvPicPr>
        <p:blipFill rotWithShape="1">
          <a:blip r:embed="rId2"/>
          <a:srcRect l="33701" t="15705" r="33701" b="16760"/>
          <a:stretch/>
        </p:blipFill>
        <p:spPr>
          <a:xfrm>
            <a:off x="1171525" y="1855304"/>
            <a:ext cx="3652266" cy="4121540"/>
          </a:xfrm>
          <a:prstGeom prst="rect">
            <a:avLst/>
          </a:prstGeom>
        </p:spPr>
      </p:pic>
      <p:pic>
        <p:nvPicPr>
          <p:cNvPr id="5" name="Picture 4">
            <a:extLst>
              <a:ext uri="{FF2B5EF4-FFF2-40B4-BE49-F238E27FC236}">
                <a16:creationId xmlns:a16="http://schemas.microsoft.com/office/drawing/2014/main" id="{A73B0AD4-2CCB-4116-8B4A-D01D82592A52}"/>
              </a:ext>
            </a:extLst>
          </p:cNvPr>
          <p:cNvPicPr>
            <a:picLocks noChangeAspect="1"/>
          </p:cNvPicPr>
          <p:nvPr/>
        </p:nvPicPr>
        <p:blipFill rotWithShape="1">
          <a:blip r:embed="rId3"/>
          <a:srcRect l="31630" t="20276" r="32282" b="7999"/>
          <a:stretch/>
        </p:blipFill>
        <p:spPr>
          <a:xfrm>
            <a:off x="6718851" y="2047271"/>
            <a:ext cx="3154017" cy="3524520"/>
          </a:xfrm>
          <a:prstGeom prst="rect">
            <a:avLst/>
          </a:prstGeom>
        </p:spPr>
      </p:pic>
    </p:spTree>
    <p:extLst>
      <p:ext uri="{BB962C8B-B14F-4D97-AF65-F5344CB8AC3E}">
        <p14:creationId xmlns:p14="http://schemas.microsoft.com/office/powerpoint/2010/main" val="441866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162F-A114-4E5C-A34D-0F305F7C42D8}"/>
              </a:ext>
            </a:extLst>
          </p:cNvPr>
          <p:cNvSpPr>
            <a:spLocks noGrp="1"/>
          </p:cNvSpPr>
          <p:nvPr>
            <p:ph type="title"/>
          </p:nvPr>
        </p:nvSpPr>
        <p:spPr>
          <a:xfrm>
            <a:off x="1066800" y="1028663"/>
            <a:ext cx="10312842" cy="571169"/>
          </a:xfrm>
        </p:spPr>
        <p:txBody>
          <a:bodyPr>
            <a:normAutofit/>
          </a:bodyPr>
          <a:lstStyle/>
          <a:p>
            <a:r>
              <a:rPr lang="en-GB" sz="3200" b="1" dirty="0">
                <a:solidFill>
                  <a:srgbClr val="0070C0"/>
                </a:solidFill>
              </a:rPr>
              <a:t>The Z</a:t>
            </a:r>
            <a:r>
              <a:rPr lang="en-GB" sz="3200" b="1" dirty="0">
                <a:solidFill>
                  <a:schemeClr val="accent3">
                    <a:lumMod val="75000"/>
                  </a:schemeClr>
                </a:solidFill>
              </a:rPr>
              <a:t>o</a:t>
            </a:r>
            <a:r>
              <a:rPr lang="en-GB" sz="3200" b="1" dirty="0">
                <a:solidFill>
                  <a:srgbClr val="FFFF00"/>
                </a:solidFill>
              </a:rPr>
              <a:t>n</a:t>
            </a:r>
            <a:r>
              <a:rPr lang="en-GB" sz="3200" b="1" dirty="0">
                <a:solidFill>
                  <a:srgbClr val="FF0000"/>
                </a:solidFill>
              </a:rPr>
              <a:t>e</a:t>
            </a:r>
            <a:r>
              <a:rPr lang="en-GB" sz="3200" b="1" dirty="0">
                <a:solidFill>
                  <a:schemeClr val="tx1"/>
                </a:solidFill>
              </a:rPr>
              <a:t>s</a:t>
            </a:r>
            <a:r>
              <a:rPr lang="en-GB" sz="3200" b="1" dirty="0">
                <a:solidFill>
                  <a:srgbClr val="0070C0"/>
                </a:solidFill>
              </a:rPr>
              <a:t> </a:t>
            </a:r>
            <a:r>
              <a:rPr lang="en-GB" sz="3200" b="1" dirty="0">
                <a:solidFill>
                  <a:schemeClr val="tx1"/>
                </a:solidFill>
              </a:rPr>
              <a:t>of regulation approach in Campsbourne School</a:t>
            </a:r>
            <a:endParaRPr lang="en-GB" sz="3200" dirty="0">
              <a:solidFill>
                <a:schemeClr val="tx1"/>
              </a:solidFill>
            </a:endParaRPr>
          </a:p>
        </p:txBody>
      </p:sp>
      <p:pic>
        <p:nvPicPr>
          <p:cNvPr id="1028" name="Picture 4" descr="Zuvo 2 Pack Bubble Sensory Fidget Toy, Autism Special Needs Stress Reliever  Silicone Stress Reliever Toy, Squeeze Sensory Toy Rainbow Colour (2 Round)  – Zuvo.uk">
            <a:extLst>
              <a:ext uri="{FF2B5EF4-FFF2-40B4-BE49-F238E27FC236}">
                <a16:creationId xmlns:a16="http://schemas.microsoft.com/office/drawing/2014/main" id="{21742B60-8165-47EF-8813-CC1013304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498" y="1809777"/>
            <a:ext cx="1980502" cy="1936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dget Set Sensory &amp; Autism Children &amp; Adults (9 Pieces) - Sensory Toy  Warehouse - Special Needs Developmental Toys">
            <a:extLst>
              <a:ext uri="{FF2B5EF4-FFF2-40B4-BE49-F238E27FC236}">
                <a16:creationId xmlns:a16="http://schemas.microsoft.com/office/drawing/2014/main" id="{6BF60CD5-C3AE-4FDC-BF28-4B8D4CF6B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30" y="2452415"/>
            <a:ext cx="3438939" cy="34389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nsory Toys - Fun Fiddle Fidget Stress Sensory Autism ADHD Special Needs  Toys | eBay">
            <a:extLst>
              <a:ext uri="{FF2B5EF4-FFF2-40B4-BE49-F238E27FC236}">
                <a16:creationId xmlns:a16="http://schemas.microsoft.com/office/drawing/2014/main" id="{9EE1402F-7001-4DA7-A6DE-C170E3B9A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8796" y="1975538"/>
            <a:ext cx="3400177" cy="37674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53639E2-FE6A-4FF6-B939-FDC6FBC66E41}"/>
              </a:ext>
            </a:extLst>
          </p:cNvPr>
          <p:cNvSpPr/>
          <p:nvPr/>
        </p:nvSpPr>
        <p:spPr>
          <a:xfrm>
            <a:off x="1221995" y="1761786"/>
            <a:ext cx="2691763" cy="523220"/>
          </a:xfrm>
          <a:prstGeom prst="rect">
            <a:avLst/>
          </a:prstGeom>
        </p:spPr>
        <p:txBody>
          <a:bodyPr wrap="none">
            <a:spAutoFit/>
          </a:bodyPr>
          <a:lstStyle/>
          <a:p>
            <a:r>
              <a:rPr lang="en-GB" sz="2800" b="1" dirty="0"/>
              <a:t>Sensory support </a:t>
            </a:r>
          </a:p>
        </p:txBody>
      </p:sp>
      <p:pic>
        <p:nvPicPr>
          <p:cNvPr id="1034" name="Picture 10" descr="Learning Resources Sensory Fidget Tubes, Anxiety Relief Toy, Occupational  Therapy Toys, Fidget Toys for Kids, Kids Sensory Toys for Sensory Play,  Play Therapy Toys (Set of 4) : Amazon.co.uk: Toys &amp; Games">
            <a:extLst>
              <a:ext uri="{FF2B5EF4-FFF2-40B4-BE49-F238E27FC236}">
                <a16:creationId xmlns:a16="http://schemas.microsoft.com/office/drawing/2014/main" id="{FFCC4069-40B9-430E-A8C3-965134694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6425" y="3746656"/>
            <a:ext cx="2450392" cy="24503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asy Playdough Recipe: No Cooking Required - TulsaKids Magazine">
            <a:extLst>
              <a:ext uri="{FF2B5EF4-FFF2-40B4-BE49-F238E27FC236}">
                <a16:creationId xmlns:a16="http://schemas.microsoft.com/office/drawing/2014/main" id="{76AF7E4B-5923-4494-8F5C-9FCFD69605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975537"/>
            <a:ext cx="2332383" cy="181102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www.bakerross.co.uk/media/catalog/product/f/x/fx922z-a.jpg?optimize=high&amp;fit=bounds&amp;height=&amp;width=">
            <a:extLst>
              <a:ext uri="{FF2B5EF4-FFF2-40B4-BE49-F238E27FC236}">
                <a16:creationId xmlns:a16="http://schemas.microsoft.com/office/drawing/2014/main" id="{630AACC5-BE84-4E34-97CC-0F5C636265C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389" r="1497"/>
          <a:stretch/>
        </p:blipFill>
        <p:spPr bwMode="auto">
          <a:xfrm>
            <a:off x="6350588" y="4104716"/>
            <a:ext cx="2234025" cy="166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95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162F-A114-4E5C-A34D-0F305F7C42D8}"/>
              </a:ext>
            </a:extLst>
          </p:cNvPr>
          <p:cNvSpPr>
            <a:spLocks noGrp="1"/>
          </p:cNvSpPr>
          <p:nvPr>
            <p:ph type="title"/>
          </p:nvPr>
        </p:nvSpPr>
        <p:spPr>
          <a:xfrm>
            <a:off x="1066800" y="1028663"/>
            <a:ext cx="10312842" cy="571169"/>
          </a:xfrm>
        </p:spPr>
        <p:txBody>
          <a:bodyPr>
            <a:normAutofit/>
          </a:bodyPr>
          <a:lstStyle/>
          <a:p>
            <a:r>
              <a:rPr lang="en-GB" sz="3200" b="1" dirty="0">
                <a:solidFill>
                  <a:srgbClr val="0070C0"/>
                </a:solidFill>
              </a:rPr>
              <a:t>The Z</a:t>
            </a:r>
            <a:r>
              <a:rPr lang="en-GB" sz="3200" b="1" dirty="0">
                <a:solidFill>
                  <a:schemeClr val="accent3">
                    <a:lumMod val="75000"/>
                  </a:schemeClr>
                </a:solidFill>
              </a:rPr>
              <a:t>o</a:t>
            </a:r>
            <a:r>
              <a:rPr lang="en-GB" sz="3200" b="1" dirty="0">
                <a:solidFill>
                  <a:srgbClr val="FFFF00"/>
                </a:solidFill>
              </a:rPr>
              <a:t>n</a:t>
            </a:r>
            <a:r>
              <a:rPr lang="en-GB" sz="3200" b="1" dirty="0">
                <a:solidFill>
                  <a:srgbClr val="FF0000"/>
                </a:solidFill>
              </a:rPr>
              <a:t>e</a:t>
            </a:r>
            <a:r>
              <a:rPr lang="en-GB" sz="3200" b="1" dirty="0">
                <a:solidFill>
                  <a:schemeClr val="tx1"/>
                </a:solidFill>
              </a:rPr>
              <a:t>s</a:t>
            </a:r>
            <a:r>
              <a:rPr lang="en-GB" sz="3200" b="1" dirty="0">
                <a:solidFill>
                  <a:srgbClr val="0070C0"/>
                </a:solidFill>
              </a:rPr>
              <a:t> </a:t>
            </a:r>
            <a:r>
              <a:rPr lang="en-GB" sz="3200" b="1" dirty="0">
                <a:solidFill>
                  <a:schemeClr val="tx1"/>
                </a:solidFill>
              </a:rPr>
              <a:t>of regulation approach in Campsbourne School</a:t>
            </a:r>
            <a:endParaRPr lang="en-GB" sz="3200" dirty="0">
              <a:solidFill>
                <a:schemeClr val="tx1"/>
              </a:solidFill>
            </a:endParaRPr>
          </a:p>
        </p:txBody>
      </p:sp>
      <p:pic>
        <p:nvPicPr>
          <p:cNvPr id="4" name="Content Placeholder 3" descr="Zones FC lesson 4 Title">
            <a:extLst>
              <a:ext uri="{FF2B5EF4-FFF2-40B4-BE49-F238E27FC236}">
                <a16:creationId xmlns:a16="http://schemas.microsoft.com/office/drawing/2014/main" id="{E90F64B0-9033-4F43-B989-9785426601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499" r="5929" b="12174"/>
          <a:stretch/>
        </p:blipFill>
        <p:spPr bwMode="auto">
          <a:xfrm>
            <a:off x="227322" y="2593450"/>
            <a:ext cx="2860435" cy="1671100"/>
          </a:xfrm>
          <a:prstGeom prst="rect">
            <a:avLst/>
          </a:prstGeom>
          <a:noFill/>
          <a:ln>
            <a:noFill/>
          </a:ln>
        </p:spPr>
      </p:pic>
      <p:pic>
        <p:nvPicPr>
          <p:cNvPr id="5" name="Picture 4">
            <a:extLst>
              <a:ext uri="{FF2B5EF4-FFF2-40B4-BE49-F238E27FC236}">
                <a16:creationId xmlns:a16="http://schemas.microsoft.com/office/drawing/2014/main" id="{8B6BCF79-89F9-4E34-9C72-269AE668F55D}"/>
              </a:ext>
            </a:extLst>
          </p:cNvPr>
          <p:cNvPicPr>
            <a:picLocks noChangeAspect="1"/>
          </p:cNvPicPr>
          <p:nvPr/>
        </p:nvPicPr>
        <p:blipFill rotWithShape="1">
          <a:blip r:embed="rId3"/>
          <a:srcRect l="23370" t="21628" r="13478" b="11480"/>
          <a:stretch/>
        </p:blipFill>
        <p:spPr>
          <a:xfrm>
            <a:off x="3087757" y="1720427"/>
            <a:ext cx="8428381" cy="4585254"/>
          </a:xfrm>
          <a:prstGeom prst="rect">
            <a:avLst/>
          </a:prstGeom>
        </p:spPr>
      </p:pic>
    </p:spTree>
    <p:extLst>
      <p:ext uri="{BB962C8B-B14F-4D97-AF65-F5344CB8AC3E}">
        <p14:creationId xmlns:p14="http://schemas.microsoft.com/office/powerpoint/2010/main" val="173794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692CAB-07FE-4E65-9DE4-D407ACA7539D}"/>
              </a:ext>
            </a:extLst>
          </p:cNvPr>
          <p:cNvSpPr>
            <a:spLocks noGrp="1"/>
          </p:cNvSpPr>
          <p:nvPr>
            <p:ph type="title"/>
          </p:nvPr>
        </p:nvSpPr>
        <p:spPr>
          <a:xfrm>
            <a:off x="1096963" y="287338"/>
            <a:ext cx="10058400" cy="1449387"/>
          </a:xfrm>
        </p:spPr>
        <p:txBody>
          <a:bodyPr>
            <a:normAutofit/>
          </a:bodyPr>
          <a:lstStyle/>
          <a:p>
            <a:r>
              <a:rPr lang="en-GB" sz="3200" b="1" dirty="0">
                <a:solidFill>
                  <a:srgbClr val="0070C0"/>
                </a:solidFill>
              </a:rPr>
              <a:t>The Z</a:t>
            </a:r>
            <a:r>
              <a:rPr lang="en-GB" sz="3200" b="1" dirty="0">
                <a:solidFill>
                  <a:schemeClr val="accent3">
                    <a:lumMod val="75000"/>
                  </a:schemeClr>
                </a:solidFill>
              </a:rPr>
              <a:t>o</a:t>
            </a:r>
            <a:r>
              <a:rPr lang="en-GB" sz="3200" b="1" dirty="0">
                <a:solidFill>
                  <a:srgbClr val="FFFF00"/>
                </a:solidFill>
              </a:rPr>
              <a:t>n</a:t>
            </a:r>
            <a:r>
              <a:rPr lang="en-GB" sz="3200" b="1" dirty="0">
                <a:solidFill>
                  <a:srgbClr val="FF0000"/>
                </a:solidFill>
              </a:rPr>
              <a:t>e</a:t>
            </a:r>
            <a:r>
              <a:rPr lang="en-GB" sz="3200" b="1" dirty="0">
                <a:solidFill>
                  <a:schemeClr val="tx1"/>
                </a:solidFill>
              </a:rPr>
              <a:t>s</a:t>
            </a:r>
            <a:r>
              <a:rPr lang="en-GB" sz="3200" b="1" dirty="0">
                <a:solidFill>
                  <a:srgbClr val="0070C0"/>
                </a:solidFill>
              </a:rPr>
              <a:t> </a:t>
            </a:r>
            <a:r>
              <a:rPr lang="en-GB" sz="3200" b="1" dirty="0">
                <a:solidFill>
                  <a:schemeClr val="tx1"/>
                </a:solidFill>
              </a:rPr>
              <a:t>of regulation approach in Campsbourne School</a:t>
            </a:r>
            <a:endParaRPr lang="en-GB" sz="3200" dirty="0">
              <a:solidFill>
                <a:schemeClr val="tx1"/>
              </a:solidFill>
            </a:endParaRPr>
          </a:p>
        </p:txBody>
      </p:sp>
      <p:pic>
        <p:nvPicPr>
          <p:cNvPr id="5" name="Picture 2">
            <a:extLst>
              <a:ext uri="{FF2B5EF4-FFF2-40B4-BE49-F238E27FC236}">
                <a16:creationId xmlns:a16="http://schemas.microsoft.com/office/drawing/2014/main" id="{1E67CDDF-7BED-4354-9B45-E63F15E9FA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1877" y="1912522"/>
            <a:ext cx="5212078" cy="410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6BC808E0-DAB6-4DC9-8090-FFEB0ABAE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964" y="1869162"/>
            <a:ext cx="5671931" cy="419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957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874520-71A5-494F-83B3-E4C5DD8B5D3E}"/>
              </a:ext>
            </a:extLst>
          </p:cNvPr>
          <p:cNvSpPr>
            <a:spLocks noGrp="1"/>
          </p:cNvSpPr>
          <p:nvPr>
            <p:ph type="title"/>
          </p:nvPr>
        </p:nvSpPr>
        <p:spPr>
          <a:xfrm>
            <a:off x="1096963" y="287338"/>
            <a:ext cx="10058400" cy="1449387"/>
          </a:xfrm>
        </p:spPr>
        <p:txBody>
          <a:bodyPr>
            <a:normAutofit/>
          </a:bodyPr>
          <a:lstStyle/>
          <a:p>
            <a:r>
              <a:rPr lang="en-GB" sz="3200" b="1" dirty="0">
                <a:solidFill>
                  <a:srgbClr val="0070C0"/>
                </a:solidFill>
              </a:rPr>
              <a:t>The Z</a:t>
            </a:r>
            <a:r>
              <a:rPr lang="en-GB" sz="3200" b="1" dirty="0">
                <a:solidFill>
                  <a:schemeClr val="accent3">
                    <a:lumMod val="75000"/>
                  </a:schemeClr>
                </a:solidFill>
              </a:rPr>
              <a:t>o</a:t>
            </a:r>
            <a:r>
              <a:rPr lang="en-GB" sz="3200" b="1" dirty="0">
                <a:solidFill>
                  <a:srgbClr val="FFFF00"/>
                </a:solidFill>
              </a:rPr>
              <a:t>n</a:t>
            </a:r>
            <a:r>
              <a:rPr lang="en-GB" sz="3200" b="1" dirty="0">
                <a:solidFill>
                  <a:srgbClr val="FF0000"/>
                </a:solidFill>
              </a:rPr>
              <a:t>e</a:t>
            </a:r>
            <a:r>
              <a:rPr lang="en-GB" sz="3200" b="1" dirty="0">
                <a:solidFill>
                  <a:schemeClr val="tx1"/>
                </a:solidFill>
              </a:rPr>
              <a:t>s</a:t>
            </a:r>
            <a:r>
              <a:rPr lang="en-GB" sz="3200" b="1" dirty="0">
                <a:solidFill>
                  <a:srgbClr val="0070C0"/>
                </a:solidFill>
              </a:rPr>
              <a:t> </a:t>
            </a:r>
            <a:r>
              <a:rPr lang="en-GB" sz="3200" b="1" dirty="0">
                <a:solidFill>
                  <a:schemeClr val="tx1"/>
                </a:solidFill>
              </a:rPr>
              <a:t>of regulation approach in Campsbourne School</a:t>
            </a:r>
            <a:endParaRPr lang="en-GB" sz="3200" dirty="0">
              <a:solidFill>
                <a:schemeClr val="tx1"/>
              </a:solidFill>
            </a:endParaRPr>
          </a:p>
        </p:txBody>
      </p:sp>
      <p:sp>
        <p:nvSpPr>
          <p:cNvPr id="7" name="Rectangle: Rounded Corners 6">
            <a:extLst>
              <a:ext uri="{FF2B5EF4-FFF2-40B4-BE49-F238E27FC236}">
                <a16:creationId xmlns:a16="http://schemas.microsoft.com/office/drawing/2014/main" id="{7AB6BE2D-2C46-4387-A8D1-2425F8BB20A5}"/>
              </a:ext>
            </a:extLst>
          </p:cNvPr>
          <p:cNvSpPr/>
          <p:nvPr/>
        </p:nvSpPr>
        <p:spPr>
          <a:xfrm>
            <a:off x="172279" y="2120983"/>
            <a:ext cx="3935896" cy="23491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2193213-EC22-40AC-B0AE-32DD2BE1F396}"/>
              </a:ext>
            </a:extLst>
          </p:cNvPr>
          <p:cNvSpPr txBox="1"/>
          <p:nvPr/>
        </p:nvSpPr>
        <p:spPr>
          <a:xfrm>
            <a:off x="479172" y="2120983"/>
            <a:ext cx="3476212" cy="2308324"/>
          </a:xfrm>
          <a:prstGeom prst="rect">
            <a:avLst/>
          </a:prstGeom>
          <a:noFill/>
        </p:spPr>
        <p:txBody>
          <a:bodyPr wrap="square" rtlCol="0">
            <a:spAutoFit/>
          </a:bodyPr>
          <a:lstStyle/>
          <a:p>
            <a:pPr algn="ctr"/>
            <a:r>
              <a:rPr lang="en-GB" sz="3200" b="1" u="sng" dirty="0">
                <a:latin typeface="Comic Sans MS" panose="030F0702030302020204" pitchFamily="66" charset="0"/>
              </a:rPr>
              <a:t>Lesson 5</a:t>
            </a:r>
          </a:p>
          <a:p>
            <a:r>
              <a:rPr lang="en-GB" sz="1600" dirty="0">
                <a:latin typeface="Comic Sans MS" panose="030F0702030302020204" pitchFamily="66" charset="0"/>
              </a:rPr>
              <a:t>How our behaviour affects you and others:</a:t>
            </a:r>
          </a:p>
          <a:p>
            <a:r>
              <a:rPr lang="en-GB" sz="1600" dirty="0">
                <a:latin typeface="Comic Sans MS" panose="030F0702030302020204" pitchFamily="66" charset="0"/>
              </a:rPr>
              <a:t>General discussion on unexpected behaviour….</a:t>
            </a:r>
          </a:p>
          <a:p>
            <a:r>
              <a:rPr lang="en-GB" sz="1600" dirty="0">
                <a:latin typeface="Comic Sans MS" panose="030F0702030302020204" pitchFamily="66" charset="0"/>
              </a:rPr>
              <a:t>How did you feel at first? How did you feel as it continued? How do you feel now?  </a:t>
            </a:r>
          </a:p>
        </p:txBody>
      </p:sp>
      <p:pic>
        <p:nvPicPr>
          <p:cNvPr id="2052" name="Picture 4" descr="Our Book Recommendations - Books About Feelings">
            <a:extLst>
              <a:ext uri="{FF2B5EF4-FFF2-40B4-BE49-F238E27FC236}">
                <a16:creationId xmlns:a16="http://schemas.microsoft.com/office/drawing/2014/main" id="{8B668A52-FD03-40BF-A193-352343D15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665" y="1903410"/>
            <a:ext cx="4472788" cy="30310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ok Reviews for Your Emotions: I Feel Frightened By Brian Moses and Mike  Gordon | Toppsta">
            <a:extLst>
              <a:ext uri="{FF2B5EF4-FFF2-40B4-BE49-F238E27FC236}">
                <a16:creationId xmlns:a16="http://schemas.microsoft.com/office/drawing/2014/main" id="{A39243CD-A2C5-49F0-A4BB-4A65C3269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217" y="2024479"/>
            <a:ext cx="1628775" cy="17962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Your Emotions: I Feel Jealous by Brian Moses | Hachette UK">
            <a:extLst>
              <a:ext uri="{FF2B5EF4-FFF2-40B4-BE49-F238E27FC236}">
                <a16:creationId xmlns:a16="http://schemas.microsoft.com/office/drawing/2014/main" id="{7780CB4C-D9BF-4579-B189-CB59C8BEF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921" y="4470123"/>
            <a:ext cx="1567899" cy="17290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10 Kids' Books About Feelings – Happiest Baby">
            <a:extLst>
              <a:ext uri="{FF2B5EF4-FFF2-40B4-BE49-F238E27FC236}">
                <a16:creationId xmlns:a16="http://schemas.microsoft.com/office/drawing/2014/main" id="{A459FCE8-799F-469E-9438-8378CA20E9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860" y="4513048"/>
            <a:ext cx="1567899" cy="173704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What Are You Feeling? - The School of Life">
            <a:extLst>
              <a:ext uri="{FF2B5EF4-FFF2-40B4-BE49-F238E27FC236}">
                <a16:creationId xmlns:a16="http://schemas.microsoft.com/office/drawing/2014/main" id="{FC8C435B-A2D1-46E4-8D72-7E9D67D38CF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678" t="14504" r="23140" b="13418"/>
          <a:stretch/>
        </p:blipFill>
        <p:spPr bwMode="auto">
          <a:xfrm>
            <a:off x="4158196" y="2080167"/>
            <a:ext cx="1705713" cy="174053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m.media-amazon.com/images/I/81VLZyPrm2L._SL1500_.jpg">
            <a:extLst>
              <a:ext uri="{FF2B5EF4-FFF2-40B4-BE49-F238E27FC236}">
                <a16:creationId xmlns:a16="http://schemas.microsoft.com/office/drawing/2014/main" id="{18DF964F-5203-4280-9FD2-F181D8E2B6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8095" y="3967114"/>
            <a:ext cx="1775814" cy="230832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m.media-amazon.com/images/I/71iF6uXTW0L._SL1200_.jpg">
            <a:extLst>
              <a:ext uri="{FF2B5EF4-FFF2-40B4-BE49-F238E27FC236}">
                <a16:creationId xmlns:a16="http://schemas.microsoft.com/office/drawing/2014/main" id="{142ABC2F-46DB-4E01-8945-D57984E676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976" y="4802028"/>
            <a:ext cx="1370337" cy="1397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m.media-amazon.com/images/I/71dJZMI+1EL._SL1200_.jpg">
            <a:extLst>
              <a:ext uri="{FF2B5EF4-FFF2-40B4-BE49-F238E27FC236}">
                <a16:creationId xmlns:a16="http://schemas.microsoft.com/office/drawing/2014/main" id="{5443424E-BA0F-4BEF-9008-9CDD2F49F7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6310" y="4802028"/>
            <a:ext cx="1331665" cy="139718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m.media-amazon.com/images/I/81Y6e70W0NL._SL1500_.jpg">
            <a:extLst>
              <a:ext uri="{FF2B5EF4-FFF2-40B4-BE49-F238E27FC236}">
                <a16:creationId xmlns:a16="http://schemas.microsoft.com/office/drawing/2014/main" id="{9BA6C223-067D-48C1-8EAB-CE05B53950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5346" y="3967114"/>
            <a:ext cx="1672515" cy="227020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m.media-amazon.com/images/I/71MSGP8yM5L._SL1500_.jpg">
            <a:extLst>
              <a:ext uri="{FF2B5EF4-FFF2-40B4-BE49-F238E27FC236}">
                <a16:creationId xmlns:a16="http://schemas.microsoft.com/office/drawing/2014/main" id="{1FBF318E-4B80-40A0-821F-6E2E7DA9E2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6253" y="4802028"/>
            <a:ext cx="1331665" cy="156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97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E311CA-B313-4E07-AAB9-80307E8BB2CC}"/>
              </a:ext>
            </a:extLst>
          </p:cNvPr>
          <p:cNvSpPr txBox="1"/>
          <p:nvPr/>
        </p:nvSpPr>
        <p:spPr>
          <a:xfrm>
            <a:off x="3717235" y="384313"/>
            <a:ext cx="4757530" cy="1015663"/>
          </a:xfrm>
          <a:prstGeom prst="rect">
            <a:avLst/>
          </a:prstGeom>
          <a:noFill/>
        </p:spPr>
        <p:txBody>
          <a:bodyPr wrap="square" rtlCol="0">
            <a:spAutoFit/>
          </a:bodyPr>
          <a:lstStyle/>
          <a:p>
            <a:r>
              <a:rPr lang="en-GB" sz="6000" dirty="0">
                <a:solidFill>
                  <a:srgbClr val="7030A0"/>
                </a:solidFill>
              </a:rPr>
              <a:t>Questions</a:t>
            </a:r>
            <a:r>
              <a:rPr lang="en-GB" dirty="0">
                <a:solidFill>
                  <a:srgbClr val="7030A0"/>
                </a:solidFill>
              </a:rPr>
              <a:t> </a:t>
            </a:r>
          </a:p>
        </p:txBody>
      </p:sp>
      <p:pic>
        <p:nvPicPr>
          <p:cNvPr id="4" name="Picture 3">
            <a:extLst>
              <a:ext uri="{FF2B5EF4-FFF2-40B4-BE49-F238E27FC236}">
                <a16:creationId xmlns:a16="http://schemas.microsoft.com/office/drawing/2014/main" id="{978058B8-9B2E-414B-A485-8B9FC377AF7F}"/>
              </a:ext>
            </a:extLst>
          </p:cNvPr>
          <p:cNvPicPr>
            <a:picLocks noChangeAspect="1"/>
          </p:cNvPicPr>
          <p:nvPr/>
        </p:nvPicPr>
        <p:blipFill>
          <a:blip r:embed="rId2"/>
          <a:stretch>
            <a:fillRect/>
          </a:stretch>
        </p:blipFill>
        <p:spPr>
          <a:xfrm>
            <a:off x="2080592" y="1399976"/>
            <a:ext cx="7195930" cy="4788564"/>
          </a:xfrm>
          <a:prstGeom prst="rect">
            <a:avLst/>
          </a:prstGeom>
        </p:spPr>
      </p:pic>
    </p:spTree>
    <p:extLst>
      <p:ext uri="{BB962C8B-B14F-4D97-AF65-F5344CB8AC3E}">
        <p14:creationId xmlns:p14="http://schemas.microsoft.com/office/powerpoint/2010/main" val="2164677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5C1A-16DC-4539-97ED-F0F49E020709}"/>
              </a:ext>
            </a:extLst>
          </p:cNvPr>
          <p:cNvSpPr>
            <a:spLocks noGrp="1"/>
          </p:cNvSpPr>
          <p:nvPr>
            <p:ph type="title"/>
          </p:nvPr>
        </p:nvSpPr>
        <p:spPr>
          <a:xfrm>
            <a:off x="1066800" y="763682"/>
            <a:ext cx="10058400" cy="839832"/>
          </a:xfrm>
        </p:spPr>
        <p:txBody>
          <a:bodyPr/>
          <a:lstStyle/>
          <a:p>
            <a:r>
              <a:rPr lang="en-GB" sz="4000" b="1" dirty="0"/>
              <a:t>Resources and references </a:t>
            </a:r>
            <a:r>
              <a:rPr lang="en-GB" dirty="0"/>
              <a:t> </a:t>
            </a:r>
          </a:p>
        </p:txBody>
      </p:sp>
      <p:sp>
        <p:nvSpPr>
          <p:cNvPr id="3" name="Content Placeholder 2">
            <a:extLst>
              <a:ext uri="{FF2B5EF4-FFF2-40B4-BE49-F238E27FC236}">
                <a16:creationId xmlns:a16="http://schemas.microsoft.com/office/drawing/2014/main" id="{01F8151B-72CC-486A-A433-824794F9C3E0}"/>
              </a:ext>
            </a:extLst>
          </p:cNvPr>
          <p:cNvSpPr>
            <a:spLocks noGrp="1"/>
          </p:cNvSpPr>
          <p:nvPr>
            <p:ph idx="1"/>
          </p:nvPr>
        </p:nvSpPr>
        <p:spPr>
          <a:xfrm>
            <a:off x="1168375" y="3669448"/>
            <a:ext cx="10317947" cy="2663688"/>
          </a:xfrm>
        </p:spPr>
        <p:txBody>
          <a:bodyPr>
            <a:normAutofit fontScale="92500" lnSpcReduction="20000"/>
          </a:bodyPr>
          <a:lstStyle/>
          <a:p>
            <a:pPr marL="0" indent="0">
              <a:buNone/>
            </a:pPr>
            <a:r>
              <a:rPr lang="en-GB" dirty="0">
                <a:hlinkClick r:id="rId2">
                  <a:extLst>
                    <a:ext uri="{A12FA001-AC4F-418D-AE19-62706E023703}">
                      <ahyp:hlinkClr xmlns:ahyp="http://schemas.microsoft.com/office/drawing/2018/hyperlinkcolor" val="tx"/>
                    </a:ext>
                  </a:extLst>
                </a:hlinkClick>
              </a:rPr>
              <a:t>https://help-for-early-years-providers.education.gov.uk/personal-social-and-emotional-development/emotions#why-emotions-are-important</a:t>
            </a:r>
            <a:endParaRPr lang="en-GB" u="sng" dirty="0">
              <a:solidFill>
                <a:schemeClr val="tx1"/>
              </a:solidFill>
              <a:hlinkClick r:id="rId2">
                <a:extLst>
                  <a:ext uri="{A12FA001-AC4F-418D-AE19-62706E023703}">
                    <ahyp:hlinkClr xmlns:ahyp="http://schemas.microsoft.com/office/drawing/2018/hyperlinkcolor" val="tx"/>
                  </a:ext>
                </a:extLst>
              </a:hlinkClick>
            </a:endParaRPr>
          </a:p>
          <a:p>
            <a:pPr marL="0" indent="0">
              <a:buNone/>
            </a:pPr>
            <a:r>
              <a:rPr lang="en-GB" sz="2200" b="1" u="sng" dirty="0">
                <a:solidFill>
                  <a:schemeClr val="tx1"/>
                </a:solidFill>
              </a:rPr>
              <a:t>Sense of self </a:t>
            </a:r>
          </a:p>
          <a:p>
            <a:pPr marL="0" indent="0">
              <a:buNone/>
            </a:pPr>
            <a:r>
              <a:rPr lang="en-GB" dirty="0">
                <a:solidFill>
                  <a:schemeClr val="tx1"/>
                </a:solidFill>
                <a:hlinkClick r:id="rId3">
                  <a:extLst>
                    <a:ext uri="{A12FA001-AC4F-418D-AE19-62706E023703}">
                      <ahyp:hlinkClr xmlns:ahyp="http://schemas.microsoft.com/office/drawing/2018/hyperlinkcolor" val="tx"/>
                    </a:ext>
                  </a:extLst>
                </a:hlinkClick>
              </a:rPr>
              <a:t>https://help-for-early-years-providers.education.gov.uk/personal-social-and-emotional-development/sense-of-self</a:t>
            </a:r>
            <a:endParaRPr lang="en-GB" dirty="0">
              <a:solidFill>
                <a:schemeClr val="tx1"/>
              </a:solidFill>
            </a:endParaRPr>
          </a:p>
          <a:p>
            <a:pPr marL="0" indent="0">
              <a:buNone/>
            </a:pPr>
            <a:r>
              <a:rPr lang="en-GB" sz="2200" b="1" u="sng" dirty="0">
                <a:solidFill>
                  <a:schemeClr val="tx1"/>
                </a:solidFill>
              </a:rPr>
              <a:t>Relationships</a:t>
            </a:r>
          </a:p>
          <a:p>
            <a:pPr marL="0" indent="0">
              <a:buNone/>
            </a:pPr>
            <a:r>
              <a:rPr lang="en-GB" dirty="0">
                <a:solidFill>
                  <a:schemeClr val="tx1"/>
                </a:solidFill>
                <a:hlinkClick r:id="rId4">
                  <a:extLst>
                    <a:ext uri="{A12FA001-AC4F-418D-AE19-62706E023703}">
                      <ahyp:hlinkClr xmlns:ahyp="http://schemas.microsoft.com/office/drawing/2018/hyperlinkcolor" val="tx"/>
                    </a:ext>
                  </a:extLst>
                </a:hlinkClick>
              </a:rPr>
              <a:t>https://help-for-early-years-providers.education.gov.uk/personal-social-and-emotional-development/relationships</a:t>
            </a:r>
            <a:endParaRPr lang="en-GB" dirty="0">
              <a:solidFill>
                <a:schemeClr val="tx1"/>
              </a:solidFill>
            </a:endParaRPr>
          </a:p>
          <a:p>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3D828888-C562-4C69-BF8B-9F205C2B135C}"/>
              </a:ext>
            </a:extLst>
          </p:cNvPr>
          <p:cNvSpPr/>
          <p:nvPr/>
        </p:nvSpPr>
        <p:spPr>
          <a:xfrm>
            <a:off x="1066800" y="2254377"/>
            <a:ext cx="9468678" cy="1015663"/>
          </a:xfrm>
          <a:prstGeom prst="rect">
            <a:avLst/>
          </a:prstGeom>
        </p:spPr>
        <p:txBody>
          <a:bodyPr wrap="square">
            <a:spAutoFit/>
          </a:bodyPr>
          <a:lstStyle/>
          <a:p>
            <a:r>
              <a:rPr lang="en-GB" sz="2000" b="1" dirty="0"/>
              <a:t>Development matters</a:t>
            </a:r>
          </a:p>
          <a:p>
            <a:r>
              <a:rPr lang="en-GB" sz="2000" dirty="0"/>
              <a:t>https://assets.publishing.service.gov.uk/media/64e6002a20ae890014f26cbc/DfE_Development_Matters_Report_Sep2023.pdf</a:t>
            </a:r>
          </a:p>
        </p:txBody>
      </p:sp>
      <p:sp>
        <p:nvSpPr>
          <p:cNvPr id="6" name="TextBox 5">
            <a:extLst>
              <a:ext uri="{FF2B5EF4-FFF2-40B4-BE49-F238E27FC236}">
                <a16:creationId xmlns:a16="http://schemas.microsoft.com/office/drawing/2014/main" id="{5BE7FEEF-BCC1-4194-9AA4-FBE16EC13A27}"/>
              </a:ext>
            </a:extLst>
          </p:cNvPr>
          <p:cNvSpPr txBox="1"/>
          <p:nvPr/>
        </p:nvSpPr>
        <p:spPr>
          <a:xfrm>
            <a:off x="1066800" y="3264818"/>
            <a:ext cx="1184940" cy="677108"/>
          </a:xfrm>
          <a:prstGeom prst="rect">
            <a:avLst/>
          </a:prstGeom>
          <a:noFill/>
        </p:spPr>
        <p:txBody>
          <a:bodyPr wrap="none" rtlCol="0">
            <a:spAutoFit/>
          </a:bodyPr>
          <a:lstStyle/>
          <a:p>
            <a:r>
              <a:rPr lang="en-GB" sz="2000" b="1" u="sng" dirty="0"/>
              <a:t>Emotions</a:t>
            </a:r>
          </a:p>
          <a:p>
            <a:endParaRPr lang="en-GB" dirty="0"/>
          </a:p>
        </p:txBody>
      </p:sp>
      <p:sp>
        <p:nvSpPr>
          <p:cNvPr id="4" name="Rectangle 3">
            <a:extLst>
              <a:ext uri="{FF2B5EF4-FFF2-40B4-BE49-F238E27FC236}">
                <a16:creationId xmlns:a16="http://schemas.microsoft.com/office/drawing/2014/main" id="{942B06C5-6153-414C-9D8E-4E2C4D176CC6}"/>
              </a:ext>
            </a:extLst>
          </p:cNvPr>
          <p:cNvSpPr/>
          <p:nvPr/>
        </p:nvSpPr>
        <p:spPr>
          <a:xfrm>
            <a:off x="1066800" y="1854267"/>
            <a:ext cx="3703983" cy="400110"/>
          </a:xfrm>
          <a:prstGeom prst="rect">
            <a:avLst/>
          </a:prstGeom>
        </p:spPr>
        <p:txBody>
          <a:bodyPr wrap="square">
            <a:spAutoFit/>
          </a:bodyPr>
          <a:lstStyle/>
          <a:p>
            <a:r>
              <a:rPr lang="en-GB" sz="2000" dirty="0"/>
              <a:t>https://zonesofregulation.com/</a:t>
            </a:r>
          </a:p>
        </p:txBody>
      </p:sp>
    </p:spTree>
    <p:extLst>
      <p:ext uri="{BB962C8B-B14F-4D97-AF65-F5344CB8AC3E}">
        <p14:creationId xmlns:p14="http://schemas.microsoft.com/office/powerpoint/2010/main" val="173912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9B3DE1-1013-4140-8487-5B0269171B0D}"/>
              </a:ext>
            </a:extLst>
          </p:cNvPr>
          <p:cNvPicPr>
            <a:picLocks noGrp="1" noChangeAspect="1"/>
          </p:cNvPicPr>
          <p:nvPr>
            <p:ph idx="1"/>
          </p:nvPr>
        </p:nvPicPr>
        <p:blipFill rotWithShape="1">
          <a:blip r:embed="rId2"/>
          <a:srcRect l="21796" t="26250" r="22825" b="6216"/>
          <a:stretch/>
        </p:blipFill>
        <p:spPr>
          <a:xfrm>
            <a:off x="838735" y="172277"/>
            <a:ext cx="9789508" cy="6100409"/>
          </a:xfrm>
          <a:prstGeom prst="rect">
            <a:avLst/>
          </a:prstGeom>
        </p:spPr>
      </p:pic>
    </p:spTree>
    <p:extLst>
      <p:ext uri="{BB962C8B-B14F-4D97-AF65-F5344CB8AC3E}">
        <p14:creationId xmlns:p14="http://schemas.microsoft.com/office/powerpoint/2010/main" val="164501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CC6C-A584-47C4-A041-2850AB8094E4}"/>
              </a:ext>
            </a:extLst>
          </p:cNvPr>
          <p:cNvSpPr>
            <a:spLocks noGrp="1"/>
          </p:cNvSpPr>
          <p:nvPr>
            <p:ph type="title"/>
          </p:nvPr>
        </p:nvSpPr>
        <p:spPr/>
        <p:txBody>
          <a:bodyPr>
            <a:normAutofit/>
          </a:bodyPr>
          <a:lstStyle/>
          <a:p>
            <a:r>
              <a:rPr lang="en-GB" sz="4000" b="1" dirty="0"/>
              <a:t>Early Year Foundation Stage (EYFS)</a:t>
            </a:r>
          </a:p>
        </p:txBody>
      </p:sp>
      <p:sp>
        <p:nvSpPr>
          <p:cNvPr id="3" name="Content Placeholder 2">
            <a:extLst>
              <a:ext uri="{FF2B5EF4-FFF2-40B4-BE49-F238E27FC236}">
                <a16:creationId xmlns:a16="http://schemas.microsoft.com/office/drawing/2014/main" id="{0C4B1FFD-D2A5-4C5D-A144-813E055157D8}"/>
              </a:ext>
            </a:extLst>
          </p:cNvPr>
          <p:cNvSpPr>
            <a:spLocks noGrp="1"/>
          </p:cNvSpPr>
          <p:nvPr>
            <p:ph idx="1"/>
          </p:nvPr>
        </p:nvSpPr>
        <p:spPr>
          <a:xfrm>
            <a:off x="1066800" y="1765190"/>
            <a:ext cx="10058400" cy="4570674"/>
          </a:xfrm>
        </p:spPr>
        <p:txBody>
          <a:bodyPr>
            <a:normAutofit/>
          </a:bodyPr>
          <a:lstStyle/>
          <a:p>
            <a:r>
              <a:rPr lang="en-GB" sz="2500" dirty="0"/>
              <a:t>Research shows that from birth, experiences and adult responses influence how children self-regulate and deal with emotions. Meeting children’s emotions is critical, even when some are harder to understand or when they evoke strong feelings in you.</a:t>
            </a:r>
          </a:p>
          <a:p>
            <a:endParaRPr lang="en-GB" sz="2500" dirty="0"/>
          </a:p>
          <a:p>
            <a:r>
              <a:rPr lang="en-GB" sz="2500" dirty="0"/>
              <a:t>Behaviour can be an expression of feelings or emotions. To help children make sense of this, and have the best effect, approach them with empathy, supporting and guiding them to identify and deal with their emotions.</a:t>
            </a:r>
          </a:p>
          <a:p>
            <a:endParaRPr lang="en-GB" dirty="0"/>
          </a:p>
        </p:txBody>
      </p:sp>
    </p:spTree>
    <p:extLst>
      <p:ext uri="{BB962C8B-B14F-4D97-AF65-F5344CB8AC3E}">
        <p14:creationId xmlns:p14="http://schemas.microsoft.com/office/powerpoint/2010/main" val="381945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1B0223-E63E-4851-82E9-9EA8E7D7FD8B}"/>
              </a:ext>
            </a:extLst>
          </p:cNvPr>
          <p:cNvPicPr>
            <a:picLocks noChangeAspect="1"/>
          </p:cNvPicPr>
          <p:nvPr/>
        </p:nvPicPr>
        <p:blipFill rotWithShape="1">
          <a:blip r:embed="rId2"/>
          <a:srcRect l="22392" t="24528" r="23369" b="20372"/>
          <a:stretch/>
        </p:blipFill>
        <p:spPr>
          <a:xfrm>
            <a:off x="893431" y="437321"/>
            <a:ext cx="9933596" cy="5673497"/>
          </a:xfrm>
          <a:prstGeom prst="rect">
            <a:avLst/>
          </a:prstGeom>
        </p:spPr>
      </p:pic>
    </p:spTree>
    <p:extLst>
      <p:ext uri="{BB962C8B-B14F-4D97-AF65-F5344CB8AC3E}">
        <p14:creationId xmlns:p14="http://schemas.microsoft.com/office/powerpoint/2010/main" val="17761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12319C-03F8-4719-94D5-A8C1DE559B9F}"/>
              </a:ext>
            </a:extLst>
          </p:cNvPr>
          <p:cNvPicPr>
            <a:picLocks noGrp="1" noChangeAspect="1"/>
          </p:cNvPicPr>
          <p:nvPr>
            <p:ph idx="1"/>
          </p:nvPr>
        </p:nvPicPr>
        <p:blipFill rotWithShape="1">
          <a:blip r:embed="rId2"/>
          <a:srcRect l="20870" t="25591" r="26899" b="30265"/>
          <a:stretch/>
        </p:blipFill>
        <p:spPr>
          <a:xfrm>
            <a:off x="125956" y="1737360"/>
            <a:ext cx="11029724" cy="5241076"/>
          </a:xfrm>
          <a:prstGeom prst="rect">
            <a:avLst/>
          </a:prstGeom>
        </p:spPr>
      </p:pic>
      <p:sp>
        <p:nvSpPr>
          <p:cNvPr id="5" name="Title 1">
            <a:extLst>
              <a:ext uri="{FF2B5EF4-FFF2-40B4-BE49-F238E27FC236}">
                <a16:creationId xmlns:a16="http://schemas.microsoft.com/office/drawing/2014/main" id="{36A2C972-5E88-48B3-B76C-33B271B05301}"/>
              </a:ext>
            </a:extLst>
          </p:cNvPr>
          <p:cNvSpPr>
            <a:spLocks noGrp="1"/>
          </p:cNvSpPr>
          <p:nvPr>
            <p:ph type="title"/>
          </p:nvPr>
        </p:nvSpPr>
        <p:spPr>
          <a:xfrm>
            <a:off x="1097280" y="286603"/>
            <a:ext cx="10058400" cy="1450757"/>
          </a:xfrm>
        </p:spPr>
        <p:txBody>
          <a:bodyPr/>
          <a:lstStyle/>
          <a:p>
            <a:r>
              <a:rPr lang="en-GB" b="1" dirty="0"/>
              <a:t>Early Years Foundation Stage</a:t>
            </a:r>
            <a:endParaRPr lang="en-GB" dirty="0"/>
          </a:p>
        </p:txBody>
      </p:sp>
    </p:spTree>
    <p:extLst>
      <p:ext uri="{BB962C8B-B14F-4D97-AF65-F5344CB8AC3E}">
        <p14:creationId xmlns:p14="http://schemas.microsoft.com/office/powerpoint/2010/main" val="325049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3D9C-2077-4CDA-8C46-17A7C3E07CD9}"/>
              </a:ext>
            </a:extLst>
          </p:cNvPr>
          <p:cNvSpPr>
            <a:spLocks noGrp="1"/>
          </p:cNvSpPr>
          <p:nvPr>
            <p:ph type="title"/>
          </p:nvPr>
        </p:nvSpPr>
        <p:spPr/>
        <p:txBody>
          <a:bodyPr/>
          <a:lstStyle/>
          <a:p>
            <a:r>
              <a:rPr lang="en-GB" b="1" dirty="0"/>
              <a:t>Early Years Foundation Stage</a:t>
            </a:r>
            <a:endParaRPr lang="en-GB" dirty="0"/>
          </a:p>
        </p:txBody>
      </p:sp>
      <p:pic>
        <p:nvPicPr>
          <p:cNvPr id="4" name="Content Placeholder 3">
            <a:extLst>
              <a:ext uri="{FF2B5EF4-FFF2-40B4-BE49-F238E27FC236}">
                <a16:creationId xmlns:a16="http://schemas.microsoft.com/office/drawing/2014/main" id="{2BFC3131-30C6-46FF-9FFA-8D8A65FEDC80}"/>
              </a:ext>
            </a:extLst>
          </p:cNvPr>
          <p:cNvPicPr>
            <a:picLocks noGrp="1" noChangeAspect="1"/>
          </p:cNvPicPr>
          <p:nvPr>
            <p:ph idx="1"/>
          </p:nvPr>
        </p:nvPicPr>
        <p:blipFill rotWithShape="1">
          <a:blip r:embed="rId2"/>
          <a:srcRect l="22352" t="36260" r="24210" b="25323"/>
          <a:stretch/>
        </p:blipFill>
        <p:spPr>
          <a:xfrm>
            <a:off x="1097280" y="1737360"/>
            <a:ext cx="10296939" cy="3808320"/>
          </a:xfrm>
          <a:prstGeom prst="rect">
            <a:avLst/>
          </a:prstGeom>
        </p:spPr>
      </p:pic>
    </p:spTree>
    <p:extLst>
      <p:ext uri="{BB962C8B-B14F-4D97-AF65-F5344CB8AC3E}">
        <p14:creationId xmlns:p14="http://schemas.microsoft.com/office/powerpoint/2010/main" val="359943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33DC60C-3800-411D-8F32-CA1362332756}"/>
              </a:ext>
            </a:extLst>
          </p:cNvPr>
          <p:cNvPicPr>
            <a:picLocks noGrp="1" noChangeAspect="1"/>
          </p:cNvPicPr>
          <p:nvPr>
            <p:ph idx="1"/>
          </p:nvPr>
        </p:nvPicPr>
        <p:blipFill rotWithShape="1">
          <a:blip r:embed="rId2"/>
          <a:srcRect l="22352" t="33167" r="28381" b="11816"/>
          <a:stretch/>
        </p:blipFill>
        <p:spPr>
          <a:xfrm>
            <a:off x="983380" y="114325"/>
            <a:ext cx="10225239" cy="6419604"/>
          </a:xfrm>
          <a:prstGeom prst="rect">
            <a:avLst/>
          </a:prstGeom>
        </p:spPr>
      </p:pic>
    </p:spTree>
    <p:extLst>
      <p:ext uri="{BB962C8B-B14F-4D97-AF65-F5344CB8AC3E}">
        <p14:creationId xmlns:p14="http://schemas.microsoft.com/office/powerpoint/2010/main" val="3158648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40E1-22D4-414A-841A-07506BFC2C3C}"/>
              </a:ext>
            </a:extLst>
          </p:cNvPr>
          <p:cNvSpPr>
            <a:spLocks noGrp="1"/>
          </p:cNvSpPr>
          <p:nvPr>
            <p:ph type="title"/>
          </p:nvPr>
        </p:nvSpPr>
        <p:spPr/>
        <p:txBody>
          <a:bodyPr>
            <a:normAutofit/>
          </a:bodyPr>
          <a:lstStyle/>
          <a:p>
            <a:r>
              <a:rPr lang="en-GB" sz="4000" b="1" dirty="0"/>
              <a:t>Definition of self-regulation</a:t>
            </a:r>
          </a:p>
        </p:txBody>
      </p:sp>
      <p:sp>
        <p:nvSpPr>
          <p:cNvPr id="3" name="Content Placeholder 2">
            <a:extLst>
              <a:ext uri="{FF2B5EF4-FFF2-40B4-BE49-F238E27FC236}">
                <a16:creationId xmlns:a16="http://schemas.microsoft.com/office/drawing/2014/main" id="{65101E2E-2846-4F3B-B552-17465981A61B}"/>
              </a:ext>
            </a:extLst>
          </p:cNvPr>
          <p:cNvSpPr>
            <a:spLocks noGrp="1"/>
          </p:cNvSpPr>
          <p:nvPr>
            <p:ph idx="1"/>
          </p:nvPr>
        </p:nvSpPr>
        <p:spPr>
          <a:xfrm>
            <a:off x="1097280" y="1845733"/>
            <a:ext cx="10058400" cy="4290023"/>
          </a:xfrm>
        </p:spPr>
        <p:txBody>
          <a:bodyPr>
            <a:noAutofit/>
          </a:bodyPr>
          <a:lstStyle/>
          <a:p>
            <a:r>
              <a:rPr lang="en-GB" sz="2400" dirty="0">
                <a:solidFill>
                  <a:srgbClr val="0070C0"/>
                </a:solidFill>
              </a:rPr>
              <a:t>“…it is defined as the capacity to manage one’s thoughts, feelings and actions in adaptive and flexible ways across a range of contexts.” </a:t>
            </a:r>
            <a:r>
              <a:rPr lang="en-GB" sz="2400" dirty="0"/>
              <a:t>Jude Nicholas</a:t>
            </a:r>
          </a:p>
          <a:p>
            <a:pPr marL="0" indent="0">
              <a:buNone/>
            </a:pPr>
            <a:r>
              <a:rPr lang="en-GB" sz="2400" b="1" dirty="0"/>
              <a:t>It encompasses:</a:t>
            </a:r>
          </a:p>
          <a:p>
            <a:r>
              <a:rPr lang="en-GB" sz="2400" dirty="0"/>
              <a:t>• Self-control</a:t>
            </a:r>
          </a:p>
          <a:p>
            <a:r>
              <a:rPr lang="en-GB" sz="2400" dirty="0"/>
              <a:t>• Resilience</a:t>
            </a:r>
          </a:p>
          <a:p>
            <a:r>
              <a:rPr lang="en-GB" sz="2400" dirty="0"/>
              <a:t>• Self-management</a:t>
            </a:r>
          </a:p>
          <a:p>
            <a:r>
              <a:rPr lang="en-GB" sz="2400" dirty="0"/>
              <a:t>• Anger management</a:t>
            </a:r>
          </a:p>
          <a:p>
            <a:r>
              <a:rPr lang="en-GB" sz="2400" dirty="0"/>
              <a:t>• Impulse control</a:t>
            </a:r>
          </a:p>
          <a:p>
            <a:r>
              <a:rPr lang="en-GB" sz="2400" dirty="0"/>
              <a:t>• Sensory regulation</a:t>
            </a:r>
          </a:p>
        </p:txBody>
      </p:sp>
    </p:spTree>
    <p:extLst>
      <p:ext uri="{BB962C8B-B14F-4D97-AF65-F5344CB8AC3E}">
        <p14:creationId xmlns:p14="http://schemas.microsoft.com/office/powerpoint/2010/main" val="6443737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3557</TotalTime>
  <Words>522</Words>
  <Application>Microsoft Office PowerPoint</Application>
  <PresentationFormat>Widescreen</PresentationFormat>
  <Paragraphs>69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Comic Sans MS</vt:lpstr>
      <vt:lpstr>Retrospect</vt:lpstr>
      <vt:lpstr>Zones of Regulation (Early Years)</vt:lpstr>
      <vt:lpstr>Aim </vt:lpstr>
      <vt:lpstr>PowerPoint Presentation</vt:lpstr>
      <vt:lpstr>Early Year Foundation Stage (EYFS)</vt:lpstr>
      <vt:lpstr>PowerPoint Presentation</vt:lpstr>
      <vt:lpstr>Early Years Foundation Stage</vt:lpstr>
      <vt:lpstr>Early Years Foundation Stage</vt:lpstr>
      <vt:lpstr>PowerPoint Presentation</vt:lpstr>
      <vt:lpstr>Definition of self-regulation</vt:lpstr>
      <vt:lpstr>Why is self regulation important? </vt:lpstr>
      <vt:lpstr>A person who can self-regulate is able to:</vt:lpstr>
      <vt:lpstr>The Zones of regulation approach in Campsbourne School</vt:lpstr>
      <vt:lpstr>PowerPoint Presentation</vt:lpstr>
      <vt:lpstr>The Zones of regulation approach in Campsbourne School</vt:lpstr>
      <vt:lpstr>The Zones of regulation approach in Campsbourne School</vt:lpstr>
      <vt:lpstr>The Zones of regulation approach in Campsbourne School</vt:lpstr>
      <vt:lpstr>The Zones of regulation approach in Campsbourne School</vt:lpstr>
      <vt:lpstr>PowerPoint Presentation</vt:lpstr>
      <vt:lpstr>PowerPoint Presentation</vt:lpstr>
      <vt:lpstr>The Zones of regulation approach in Campsbourne School</vt:lpstr>
      <vt:lpstr>The Zones of regulation approach in Campsbourne School</vt:lpstr>
      <vt:lpstr>The Zones of regulation approach in Campsbourne School</vt:lpstr>
      <vt:lpstr>The Zones of regulation approach in Campsbourne School</vt:lpstr>
      <vt:lpstr>The Zones of regulation approach in Campsbourne School</vt:lpstr>
      <vt:lpstr>The Zones of regulation approach in Campsbourne School</vt:lpstr>
      <vt:lpstr>PowerPoint Presentation</vt:lpstr>
      <vt:lpstr>Resources and references  </vt:lpstr>
    </vt:vector>
  </TitlesOfParts>
  <Company>SITSS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Stories</dc:title>
  <dc:creator>Natasha Crabbe</dc:creator>
  <cp:lastModifiedBy>Beaumont</cp:lastModifiedBy>
  <cp:revision>120</cp:revision>
  <cp:lastPrinted>2024-07-16T13:43:10Z</cp:lastPrinted>
  <dcterms:created xsi:type="dcterms:W3CDTF">2018-06-05T12:16:50Z</dcterms:created>
  <dcterms:modified xsi:type="dcterms:W3CDTF">2025-10-09T10:49:44Z</dcterms:modified>
</cp:coreProperties>
</file>