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87" r:id="rId4"/>
    <p:sldId id="288" r:id="rId5"/>
    <p:sldId id="259" r:id="rId6"/>
    <p:sldId id="263" r:id="rId7"/>
    <p:sldId id="282" r:id="rId8"/>
    <p:sldId id="265" r:id="rId9"/>
    <p:sldId id="266" r:id="rId10"/>
    <p:sldId id="269" r:id="rId11"/>
    <p:sldId id="267" r:id="rId12"/>
    <p:sldId id="276" r:id="rId13"/>
    <p:sldId id="270" r:id="rId14"/>
    <p:sldId id="272" r:id="rId15"/>
    <p:sldId id="292" r:id="rId16"/>
    <p:sldId id="289" r:id="rId17"/>
    <p:sldId id="290" r:id="rId18"/>
    <p:sldId id="291" r:id="rId19"/>
    <p:sldId id="274" r:id="rId20"/>
    <p:sldId id="293" r:id="rId21"/>
  </p:sldIdLst>
  <p:sldSz cx="12192000" cy="6858000"/>
  <p:notesSz cx="10006013" cy="6870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2"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3629D-A795-D71A-C8E8-5BCF525833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AFE91D1-D8DA-2CE8-C5FA-037D8A541A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42D38AB-8853-29F5-5864-0941B764BFA0}"/>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5" name="Footer Placeholder 4">
            <a:extLst>
              <a:ext uri="{FF2B5EF4-FFF2-40B4-BE49-F238E27FC236}">
                <a16:creationId xmlns:a16="http://schemas.microsoft.com/office/drawing/2014/main" id="{A0EE5409-F2FB-18E0-7401-850571758E3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6859827-5E79-D318-58B5-B8D7EF241E49}"/>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41132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2B97E-8B36-6779-B5DA-6F2A0D86530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A8F378-5AA5-B1B4-94F3-F31AB52CCAE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07A1CB6-E32A-B9E0-8CF0-B19DC6767B6A}"/>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5" name="Footer Placeholder 4">
            <a:extLst>
              <a:ext uri="{FF2B5EF4-FFF2-40B4-BE49-F238E27FC236}">
                <a16:creationId xmlns:a16="http://schemas.microsoft.com/office/drawing/2014/main" id="{09005953-FF6B-B6C6-F849-04899A156E1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5AAE5DC-F1B7-6DC1-375F-09FC651AE199}"/>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1408047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0DF8-5149-660A-6D18-FEA7EB5CCBB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73F9595-96E0-FAAB-59A9-FB0C24D17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9F1C7DF-19DC-4E6F-9607-4A6422FA9C99}"/>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5" name="Footer Placeholder 4">
            <a:extLst>
              <a:ext uri="{FF2B5EF4-FFF2-40B4-BE49-F238E27FC236}">
                <a16:creationId xmlns:a16="http://schemas.microsoft.com/office/drawing/2014/main" id="{60A5352B-48FE-AA0F-89C2-617E05607EB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F4E462A-93F9-0DF7-5A78-0CB25906151C}"/>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484576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D6CCF-39FA-DDE2-E1B1-375979DF00F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5C4A42C-CACE-0930-D4D9-3AD56AE8E22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627A106-EF46-44EC-598D-B270B4F551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1EAE3E-9EA7-9AAC-595B-B83CF4756D2C}"/>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6" name="Footer Placeholder 5">
            <a:extLst>
              <a:ext uri="{FF2B5EF4-FFF2-40B4-BE49-F238E27FC236}">
                <a16:creationId xmlns:a16="http://schemas.microsoft.com/office/drawing/2014/main" id="{90228E7D-A359-AB6E-9560-AD59EE085CD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44E8627-0ADF-48D1-9BE9-25B2C5E1F8A4}"/>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3561502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8BEC6-FD09-5345-676F-CE597169853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A14000E-23CA-E0E9-8CC5-D56F6BD8E0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AE08261-862D-411A-6D68-E09D7F83493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7DF604E-0F0F-C685-F18C-9A0D4BC105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39F61D7-D6EA-FEDD-17EA-35BF2932410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868CA95-5198-8025-DB4F-B829D438DF01}"/>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8" name="Footer Placeholder 7">
            <a:extLst>
              <a:ext uri="{FF2B5EF4-FFF2-40B4-BE49-F238E27FC236}">
                <a16:creationId xmlns:a16="http://schemas.microsoft.com/office/drawing/2014/main" id="{B043A475-3B33-B663-38FC-243A79A23227}"/>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B3455872-BFBD-94FA-DE89-6AE3250AB89F}"/>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3620831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91760-9275-BF5B-A087-2EAE46F47D8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E526130-CFD5-EBDA-5715-6F35AA9669B4}"/>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4" name="Footer Placeholder 3">
            <a:extLst>
              <a:ext uri="{FF2B5EF4-FFF2-40B4-BE49-F238E27FC236}">
                <a16:creationId xmlns:a16="http://schemas.microsoft.com/office/drawing/2014/main" id="{84A58A2A-A452-BAEE-6099-8D1660F4184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7C884A3-469B-E4D0-D687-655ECFA1BF36}"/>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4228256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397580-9E76-2261-B178-54D8B3F345F3}"/>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3" name="Footer Placeholder 2">
            <a:extLst>
              <a:ext uri="{FF2B5EF4-FFF2-40B4-BE49-F238E27FC236}">
                <a16:creationId xmlns:a16="http://schemas.microsoft.com/office/drawing/2014/main" id="{9CE63B45-5B4F-FF4C-349D-CE44F5191368}"/>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A491D405-64BD-3ED4-ED43-5B82EA50627D}"/>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42931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360C-F25D-E74B-C6EF-74A33498CEA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012E644-E09E-015A-8735-0D05234E4E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19F01E1-D8A5-191A-53BB-431357EF0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B739BD4-4938-6C09-7308-1F8E5F4E74CD}"/>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6" name="Footer Placeholder 5">
            <a:extLst>
              <a:ext uri="{FF2B5EF4-FFF2-40B4-BE49-F238E27FC236}">
                <a16:creationId xmlns:a16="http://schemas.microsoft.com/office/drawing/2014/main" id="{0348DDB9-F1F3-D263-8A35-DF35AE94D0BF}"/>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9A14D02-0A1F-A99C-9115-8A23624DB276}"/>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699757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69905-FD73-6CC0-121B-927D5154457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E9F50E5-4D9D-6890-6CA5-D88E279439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8206E67-B24B-CD29-BE06-76F8362D4A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06E5491-4E9C-CB20-3697-2B64A02DE3B5}"/>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6" name="Footer Placeholder 5">
            <a:extLst>
              <a:ext uri="{FF2B5EF4-FFF2-40B4-BE49-F238E27FC236}">
                <a16:creationId xmlns:a16="http://schemas.microsoft.com/office/drawing/2014/main" id="{92FE486F-32CF-F5F3-4195-D6420935C27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A837AA5-6AD0-BFCC-B677-61F72F5981DB}"/>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672015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79451-16FB-00F8-9BDF-DB5F37A42EE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19F2D77-0472-6EE1-6838-B1A68DB057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A97E0A7-C723-328B-0BB2-94025778976B}"/>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5" name="Footer Placeholder 4">
            <a:extLst>
              <a:ext uri="{FF2B5EF4-FFF2-40B4-BE49-F238E27FC236}">
                <a16:creationId xmlns:a16="http://schemas.microsoft.com/office/drawing/2014/main" id="{B8A12A72-D1C2-86AB-BC69-D8D9B4868D2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A4272C3-C526-B229-9866-82E5C20A3BD5}"/>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2734621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B8CF72-FCF2-491A-F5E2-C421D5BE306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D29FB1C-1EBB-7DA4-BEC0-E3706FE4EE3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E800DFD-C0C4-0CC7-CFC1-7B258675C7B9}"/>
              </a:ext>
            </a:extLst>
          </p:cNvPr>
          <p:cNvSpPr>
            <a:spLocks noGrp="1"/>
          </p:cNvSpPr>
          <p:nvPr>
            <p:ph type="dt" sz="half" idx="10"/>
          </p:nvPr>
        </p:nvSpPr>
        <p:spPr/>
        <p:txBody>
          <a:bodyPr/>
          <a:lstStyle/>
          <a:p>
            <a:fld id="{73E1B3F2-A6CF-4D57-B10A-D4867B1CF6B6}" type="datetimeFigureOut">
              <a:rPr lang="en-GB" smtClean="0"/>
              <a:t>22/09/2026</a:t>
            </a:fld>
            <a:endParaRPr lang="en-GB" dirty="0"/>
          </a:p>
        </p:txBody>
      </p:sp>
      <p:sp>
        <p:nvSpPr>
          <p:cNvPr id="5" name="Footer Placeholder 4">
            <a:extLst>
              <a:ext uri="{FF2B5EF4-FFF2-40B4-BE49-F238E27FC236}">
                <a16:creationId xmlns:a16="http://schemas.microsoft.com/office/drawing/2014/main" id="{D956D6A1-2033-9D45-26C4-1F00AA7DDF9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78D64F2-B6CE-BAA4-60F5-A46261946D4F}"/>
              </a:ext>
            </a:extLst>
          </p:cNvPr>
          <p:cNvSpPr>
            <a:spLocks noGrp="1"/>
          </p:cNvSpPr>
          <p:nvPr>
            <p:ph type="sldNum" sz="quarter" idx="12"/>
          </p:nvPr>
        </p:nvSpPr>
        <p:spPr/>
        <p:txBody>
          <a:bodyPr/>
          <a:lstStyle/>
          <a:p>
            <a:fld id="{98FCCA95-93C6-4DDA-AAB8-82B913814218}" type="slidenum">
              <a:rPr lang="en-GB" smtClean="0"/>
              <a:t>‹#›</a:t>
            </a:fld>
            <a:endParaRPr lang="en-GB" dirty="0"/>
          </a:p>
        </p:txBody>
      </p:sp>
    </p:spTree>
    <p:extLst>
      <p:ext uri="{BB962C8B-B14F-4D97-AF65-F5344CB8AC3E}">
        <p14:creationId xmlns:p14="http://schemas.microsoft.com/office/powerpoint/2010/main" val="2436646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61EAE-4D87-0FFA-58E5-128CA2FA58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CE4F495-0059-EC9F-7D18-3D1B30CE13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EC42A00-0AAF-1C34-3AD7-CE7E0A6B10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E1B3F2-A6CF-4D57-B10A-D4867B1CF6B6}" type="datetimeFigureOut">
              <a:rPr lang="en-GB" smtClean="0"/>
              <a:t>22/09/2026</a:t>
            </a:fld>
            <a:endParaRPr lang="en-GB" dirty="0"/>
          </a:p>
        </p:txBody>
      </p:sp>
      <p:sp>
        <p:nvSpPr>
          <p:cNvPr id="5" name="Footer Placeholder 4">
            <a:extLst>
              <a:ext uri="{FF2B5EF4-FFF2-40B4-BE49-F238E27FC236}">
                <a16:creationId xmlns:a16="http://schemas.microsoft.com/office/drawing/2014/main" id="{9E93FF2D-0DC3-2E02-CB73-4C047578F2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B1BD1EBB-BCE2-1A98-743F-16C30442F6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FCCA95-93C6-4DDA-AAB8-82B913814218}" type="slidenum">
              <a:rPr lang="en-GB" smtClean="0"/>
              <a:t>‹#›</a:t>
            </a:fld>
            <a:endParaRPr lang="en-GB" dirty="0"/>
          </a:p>
        </p:txBody>
      </p:sp>
    </p:spTree>
    <p:extLst>
      <p:ext uri="{BB962C8B-B14F-4D97-AF65-F5344CB8AC3E}">
        <p14:creationId xmlns:p14="http://schemas.microsoft.com/office/powerpoint/2010/main" val="3843810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mailto:admin@campsbourne.haringey.sch.uk" TargetMode="External"/><Relationship Id="rId2" Type="http://schemas.openxmlformats.org/officeDocument/2006/relationships/hyperlink" Target="mailto:lmaloney7.309@lgflmail.org"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3433" y="3563460"/>
            <a:ext cx="5454967" cy="1165012"/>
          </a:xfrm>
        </p:spPr>
        <p:txBody>
          <a:bodyPr>
            <a:normAutofit fontScale="90000"/>
          </a:bodyPr>
          <a:lstStyle/>
          <a:p>
            <a:r>
              <a:rPr lang="en-GB" dirty="0">
                <a:latin typeface="Calibri Light (headings)"/>
              </a:rPr>
              <a:t>Welcome to Year 5</a:t>
            </a:r>
            <a:br>
              <a:rPr lang="en-GB" dirty="0">
                <a:latin typeface="Calibri Light (headings)"/>
              </a:rPr>
            </a:br>
            <a:r>
              <a:rPr lang="en-GB" dirty="0">
                <a:latin typeface="Calibri Light (headings)"/>
              </a:rPr>
              <a:t>Meet the Teacher </a:t>
            </a: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3750" b="97083" l="3704" r="95062">
                        <a14:foregroundMark x1="90123" y1="6250" x2="92181" y2="29167"/>
                        <a14:foregroundMark x1="53086" y1="5833" x2="33333" y2="10417"/>
                        <a14:foregroundMark x1="12757" y1="32500" x2="9053" y2="64583"/>
                        <a14:foregroundMark x1="9053" y1="64583" x2="18519" y2="75000"/>
                        <a14:foregroundMark x1="4115" y1="41667" x2="4527" y2="61667"/>
                        <a14:foregroundMark x1="12757" y1="66250" x2="35802" y2="87083"/>
                        <a14:foregroundMark x1="35802" y1="87083" x2="31276" y2="49583"/>
                        <a14:foregroundMark x1="9877" y1="62917" x2="29630" y2="87083"/>
                        <a14:foregroundMark x1="29630" y1="87083" x2="64198" y2="90417"/>
                        <a14:foregroundMark x1="64198" y1="90417" x2="82716" y2="67500"/>
                        <a14:foregroundMark x1="82716" y1="67500" x2="82716" y2="66667"/>
                        <a14:foregroundMark x1="92593" y1="68333" x2="92593" y2="68333"/>
                        <a14:foregroundMark x1="95473" y1="66667" x2="65021" y2="84583"/>
                        <a14:foregroundMark x1="65021" y1="84583" x2="39918" y2="80833"/>
                        <a14:foregroundMark x1="46091" y1="93333" x2="73046" y2="95918"/>
                        <a14:foregroundMark x1="93376" y1="80875" x2="94239" y2="79167"/>
                        <a14:foregroundMark x1="45267" y1="6250" x2="70782" y2="15833"/>
                        <a14:foregroundMark x1="72840" y1="17917" x2="75720" y2="22917"/>
                        <a14:foregroundMark x1="75720" y1="22917" x2="16461" y2="20417"/>
                        <a14:foregroundMark x1="16461" y1="23333" x2="29218" y2="70833"/>
                        <a14:foregroundMark x1="30453" y1="22083" x2="34979" y2="53333"/>
                        <a14:foregroundMark x1="34979" y1="53333" x2="34979" y2="53333"/>
                        <a14:foregroundMark x1="28807" y1="18750" x2="24691" y2="38750"/>
                        <a14:foregroundMark x1="10700" y1="18333" x2="18930" y2="42917"/>
                        <a14:foregroundMark x1="24691" y1="10000" x2="27160" y2="32917"/>
                        <a14:foregroundMark x1="48971" y1="3750" x2="76955" y2="13333"/>
                        <a14:foregroundMark x1="76955" y1="13333" x2="70370" y2="13750"/>
                        <a14:foregroundMark x1="52263" y1="97083" x2="52263" y2="97083"/>
                        <a14:backgroundMark x1="82305" y1="94167" x2="82305" y2="94167"/>
                        <a14:backgroundMark x1="82305" y1="94167" x2="90123" y2="88750"/>
                        <a14:backgroundMark x1="83128" y1="96250" x2="75720" y2="99167"/>
                        <a14:backgroundMark x1="83951" y1="97500" x2="84362" y2="97500"/>
                        <a14:backgroundMark x1="86831" y1="94167" x2="86831" y2="96250"/>
                        <a14:backgroundMark x1="84362" y1="95833" x2="84362" y2="97500"/>
                        <a14:backgroundMark x1="95062" y1="81667" x2="92593" y2="86667"/>
                      </a14:backgroundRemoval>
                    </a14:imgEffect>
                  </a14:imgLayer>
                </a14:imgProps>
              </a:ext>
              <a:ext uri="{28A0092B-C50C-407E-A947-70E740481C1C}">
                <a14:useLocalDpi xmlns:a14="http://schemas.microsoft.com/office/drawing/2010/main" val="0"/>
              </a:ext>
            </a:extLst>
          </a:blip>
          <a:stretch>
            <a:fillRect/>
          </a:stretch>
        </p:blipFill>
        <p:spPr>
          <a:xfrm>
            <a:off x="906887" y="711199"/>
            <a:ext cx="1644968" cy="1624660"/>
          </a:xfrm>
          <a:prstGeom prst="rect">
            <a:avLst/>
          </a:prstGeom>
        </p:spPr>
      </p:pic>
      <p:pic>
        <p:nvPicPr>
          <p:cNvPr id="5122" name="Picture 2" descr="Campsbourne School and Extended Services, Nightingale Ln, London N8 7AF, U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33026" y="499532"/>
            <a:ext cx="3974562" cy="5298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555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alibri Light (headings)"/>
              </a:rPr>
              <a:t>Staff in Year 5</a:t>
            </a:r>
          </a:p>
        </p:txBody>
      </p:sp>
      <p:sp>
        <p:nvSpPr>
          <p:cNvPr id="3" name="Content Placeholder 2"/>
          <p:cNvSpPr>
            <a:spLocks noGrp="1"/>
          </p:cNvSpPr>
          <p:nvPr>
            <p:ph sz="half" idx="1"/>
          </p:nvPr>
        </p:nvSpPr>
        <p:spPr>
          <a:xfrm>
            <a:off x="838200" y="1825625"/>
            <a:ext cx="5181600" cy="1603375"/>
          </a:xfrm>
        </p:spPr>
        <p:txBody>
          <a:bodyPr/>
          <a:lstStyle/>
          <a:p>
            <a:pPr marL="0" indent="0">
              <a:buNone/>
            </a:pPr>
            <a:r>
              <a:rPr lang="en-GB" dirty="0">
                <a:latin typeface="Berlin Sans FB" panose="020E0602020502020306" pitchFamily="34" charset="0"/>
              </a:rPr>
              <a:t>Laetitia – Turner Teacher </a:t>
            </a:r>
          </a:p>
          <a:p>
            <a:pPr marL="0" indent="0">
              <a:buNone/>
            </a:pPr>
            <a:r>
              <a:rPr lang="en-GB" dirty="0">
                <a:latin typeface="Berlin Sans FB" panose="020E0602020502020306" pitchFamily="34" charset="0"/>
              </a:rPr>
              <a:t>Kira – 1-1 </a:t>
            </a:r>
          </a:p>
        </p:txBody>
      </p:sp>
      <p:sp>
        <p:nvSpPr>
          <p:cNvPr id="4" name="Content Placeholder 3"/>
          <p:cNvSpPr>
            <a:spLocks noGrp="1"/>
          </p:cNvSpPr>
          <p:nvPr>
            <p:ph sz="half" idx="2"/>
          </p:nvPr>
        </p:nvSpPr>
        <p:spPr>
          <a:xfrm>
            <a:off x="6172200" y="1864783"/>
            <a:ext cx="5181600" cy="1775884"/>
          </a:xfrm>
        </p:spPr>
        <p:txBody>
          <a:bodyPr/>
          <a:lstStyle/>
          <a:p>
            <a:pPr marL="0" indent="0">
              <a:buNone/>
            </a:pPr>
            <a:r>
              <a:rPr lang="en-GB" dirty="0">
                <a:latin typeface="Berlin Sans FB" panose="020E0602020502020306" pitchFamily="34" charset="0"/>
              </a:rPr>
              <a:t>Ewan – Thompson Teacher</a:t>
            </a:r>
          </a:p>
          <a:p>
            <a:pPr marL="0" indent="0">
              <a:buNone/>
            </a:pPr>
            <a:r>
              <a:rPr lang="en-GB" dirty="0">
                <a:latin typeface="Berlin Sans FB" panose="020E0602020502020306" pitchFamily="34" charset="0"/>
              </a:rPr>
              <a:t>Amber 1-to-1 – morning </a:t>
            </a:r>
          </a:p>
          <a:p>
            <a:pPr marL="0" indent="0">
              <a:buNone/>
            </a:pPr>
            <a:r>
              <a:rPr lang="en-GB" dirty="0">
                <a:latin typeface="Berlin Sans FB" panose="020E0602020502020306" pitchFamily="34" charset="0"/>
              </a:rPr>
              <a:t>Josh  1-to-1 -- afternoon</a:t>
            </a:r>
          </a:p>
          <a:p>
            <a:pPr marL="0" indent="0">
              <a:buNone/>
            </a:pPr>
            <a:endParaRPr lang="en-GB" dirty="0"/>
          </a:p>
          <a:p>
            <a:pPr marL="0" indent="0">
              <a:buNone/>
            </a:pPr>
            <a:endParaRPr lang="en-GB" dirty="0"/>
          </a:p>
        </p:txBody>
      </p:sp>
      <p:sp>
        <p:nvSpPr>
          <p:cNvPr id="6" name="Rectangle 5">
            <a:extLst>
              <a:ext uri="{FF2B5EF4-FFF2-40B4-BE49-F238E27FC236}">
                <a16:creationId xmlns:a16="http://schemas.microsoft.com/office/drawing/2014/main" id="{01C30044-6D26-85F3-6DAC-6C43E661C706}"/>
              </a:ext>
            </a:extLst>
          </p:cNvPr>
          <p:cNvSpPr/>
          <p:nvPr/>
        </p:nvSpPr>
        <p:spPr>
          <a:xfrm>
            <a:off x="554566" y="4523105"/>
            <a:ext cx="11082867" cy="1969770"/>
          </a:xfrm>
          <a:prstGeom prst="rect">
            <a:avLst/>
          </a:prstGeom>
        </p:spPr>
        <p:txBody>
          <a:bodyPr wrap="square">
            <a:spAutoFit/>
          </a:bodyPr>
          <a:lstStyle/>
          <a:p>
            <a:pPr algn="ctr"/>
            <a:r>
              <a:rPr lang="en-GB" sz="2400" b="1" dirty="0"/>
              <a:t>Please find below the email address of the school that you may need to use if you need to get in touch with either of us during Year 5: </a:t>
            </a:r>
          </a:p>
          <a:p>
            <a:pPr algn="ctr"/>
            <a:endParaRPr lang="en-GB" sz="2400" b="1" dirty="0">
              <a:hlinkClick r:id="rId2">
                <a:extLst>
                  <a:ext uri="{A12FA001-AC4F-418D-AE19-62706E023703}">
                    <ahyp:hlinkClr xmlns:ahyp="http://schemas.microsoft.com/office/drawing/2018/hyperlinkcolor" val="tx"/>
                  </a:ext>
                </a:extLst>
              </a:hlinkClick>
            </a:endParaRPr>
          </a:p>
          <a:p>
            <a:r>
              <a:rPr lang="en-GB" sz="3200" dirty="0">
                <a:hlinkClick r:id="rId3"/>
              </a:rPr>
              <a:t>admin@campsbourne.haringey.sch.uk</a:t>
            </a:r>
            <a:endParaRPr lang="en-GB" sz="3200" dirty="0"/>
          </a:p>
          <a:p>
            <a:endParaRPr lang="en-GB" dirty="0"/>
          </a:p>
        </p:txBody>
      </p:sp>
    </p:spTree>
    <p:extLst>
      <p:ext uri="{BB962C8B-B14F-4D97-AF65-F5344CB8AC3E}">
        <p14:creationId xmlns:p14="http://schemas.microsoft.com/office/powerpoint/2010/main" val="154498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0460" y="3169150"/>
            <a:ext cx="9144000" cy="2387600"/>
          </a:xfrm>
        </p:spPr>
        <p:txBody>
          <a:bodyPr>
            <a:normAutofit fontScale="90000"/>
          </a:bodyPr>
          <a:lstStyle/>
          <a:p>
            <a:br>
              <a:rPr lang="en-GB" sz="8000" b="1" dirty="0">
                <a:latin typeface="Berlin Sans FB Demi" panose="020E0802020502020306" pitchFamily="34" charset="0"/>
              </a:rPr>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5" name="Rectangle 4"/>
          <p:cNvSpPr/>
          <p:nvPr/>
        </p:nvSpPr>
        <p:spPr>
          <a:xfrm>
            <a:off x="951490" y="1141830"/>
            <a:ext cx="5466564" cy="5262979"/>
          </a:xfrm>
          <a:prstGeom prst="rect">
            <a:avLst/>
          </a:prstGeom>
        </p:spPr>
        <p:txBody>
          <a:bodyPr wrap="square">
            <a:spAutoFit/>
          </a:bodyPr>
          <a:lstStyle/>
          <a:p>
            <a:r>
              <a:rPr lang="en-GB" altLang="en-US" sz="3600" dirty="0">
                <a:latin typeface="Berlin Sans FB" panose="020E0602020502020306" pitchFamily="34" charset="0"/>
              </a:rPr>
              <a:t>Assembly</a:t>
            </a:r>
          </a:p>
          <a:p>
            <a:r>
              <a:rPr lang="en-GB" altLang="en-US" sz="3600" dirty="0">
                <a:latin typeface="Berlin Sans FB" panose="020E0602020502020306" pitchFamily="34" charset="0"/>
              </a:rPr>
              <a:t>Maths</a:t>
            </a:r>
          </a:p>
          <a:p>
            <a:r>
              <a:rPr lang="en-GB" altLang="en-US" sz="3600" dirty="0">
                <a:latin typeface="Berlin Sans FB" panose="020E0602020502020306" pitchFamily="34" charset="0"/>
              </a:rPr>
              <a:t>Sounds Write</a:t>
            </a:r>
          </a:p>
          <a:p>
            <a:r>
              <a:rPr lang="en-GB" altLang="en-US" sz="3600" dirty="0">
                <a:latin typeface="Berlin Sans FB" panose="020E0602020502020306" pitchFamily="34" charset="0"/>
              </a:rPr>
              <a:t>Destination reader</a:t>
            </a:r>
          </a:p>
          <a:p>
            <a:r>
              <a:rPr lang="en-GB" altLang="en-US" sz="3600" dirty="0">
                <a:latin typeface="Berlin Sans FB" panose="020E0602020502020306" pitchFamily="34" charset="0"/>
              </a:rPr>
              <a:t>Break – 11:15 till 11:30</a:t>
            </a:r>
          </a:p>
          <a:p>
            <a:r>
              <a:rPr lang="en-GB" altLang="en-US" sz="3600" dirty="0">
                <a:latin typeface="Berlin Sans FB" panose="020E0602020502020306" pitchFamily="34" charset="0"/>
              </a:rPr>
              <a:t>Literacy</a:t>
            </a:r>
          </a:p>
          <a:p>
            <a:r>
              <a:rPr lang="en-GB" altLang="en-US" sz="3600" dirty="0">
                <a:latin typeface="Berlin Sans FB" panose="020E0602020502020306" pitchFamily="34" charset="0"/>
              </a:rPr>
              <a:t>Lunch</a:t>
            </a:r>
          </a:p>
          <a:p>
            <a:r>
              <a:rPr lang="en-GB" altLang="en-US" sz="3600" dirty="0">
                <a:latin typeface="Berlin Sans FB" panose="020E0602020502020306" pitchFamily="34" charset="0"/>
              </a:rPr>
              <a:t>Afternoon lessons </a:t>
            </a:r>
          </a:p>
          <a:p>
            <a:r>
              <a:rPr lang="en-GB" altLang="en-US" sz="2400" dirty="0">
                <a:solidFill>
                  <a:srgbClr val="FF0000"/>
                </a:solidFill>
                <a:latin typeface="Berlin Sans FB" panose="020E0602020502020306" pitchFamily="34" charset="0"/>
              </a:rPr>
              <a:t>On Friday break will remain at 10:15 following celebration assembly</a:t>
            </a:r>
          </a:p>
        </p:txBody>
      </p:sp>
      <p:sp>
        <p:nvSpPr>
          <p:cNvPr id="6" name="TextBox 5"/>
          <p:cNvSpPr txBox="1"/>
          <p:nvPr/>
        </p:nvSpPr>
        <p:spPr>
          <a:xfrm>
            <a:off x="-111395" y="218500"/>
            <a:ext cx="8020280" cy="923330"/>
          </a:xfrm>
          <a:prstGeom prst="rect">
            <a:avLst/>
          </a:prstGeom>
          <a:noFill/>
        </p:spPr>
        <p:txBody>
          <a:bodyPr wrap="square" rtlCol="0">
            <a:spAutoFit/>
          </a:bodyPr>
          <a:lstStyle/>
          <a:p>
            <a:pPr algn="ctr"/>
            <a:r>
              <a:rPr lang="en-GB" sz="5400" dirty="0">
                <a:latin typeface="Berlin Sans FB" panose="020E0602020502020306" pitchFamily="34" charset="0"/>
              </a:rPr>
              <a:t>Daily Routines</a:t>
            </a:r>
          </a:p>
        </p:txBody>
      </p:sp>
      <p:pic>
        <p:nvPicPr>
          <p:cNvPr id="7" name="Picture 6">
            <a:extLst>
              <a:ext uri="{FF2B5EF4-FFF2-40B4-BE49-F238E27FC236}">
                <a16:creationId xmlns:a16="http://schemas.microsoft.com/office/drawing/2014/main" id="{8C30A996-EC12-9D79-569D-152E63A43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8241" y="3273803"/>
            <a:ext cx="5009383" cy="3284595"/>
          </a:xfrm>
          <a:prstGeom prst="rect">
            <a:avLst/>
          </a:prstGeom>
        </p:spPr>
      </p:pic>
      <p:pic>
        <p:nvPicPr>
          <p:cNvPr id="10" name="Picture 9">
            <a:extLst>
              <a:ext uri="{FF2B5EF4-FFF2-40B4-BE49-F238E27FC236}">
                <a16:creationId xmlns:a16="http://schemas.microsoft.com/office/drawing/2014/main" id="{793F0C4E-074B-83E4-EE52-389007568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8241" y="88857"/>
            <a:ext cx="4941720" cy="3176106"/>
          </a:xfrm>
          <a:prstGeom prst="rect">
            <a:avLst/>
          </a:prstGeom>
        </p:spPr>
      </p:pic>
    </p:spTree>
    <p:extLst>
      <p:ext uri="{BB962C8B-B14F-4D97-AF65-F5344CB8AC3E}">
        <p14:creationId xmlns:p14="http://schemas.microsoft.com/office/powerpoint/2010/main" val="751881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0461" y="3193534"/>
            <a:ext cx="9144000" cy="2387600"/>
          </a:xfrm>
        </p:spPr>
        <p:txBody>
          <a:bodyPr>
            <a:normAutofit fontScale="90000"/>
          </a:bodyPr>
          <a:lstStyle/>
          <a:p>
            <a:br>
              <a:rPr lang="en-GB" sz="8000" b="1" dirty="0">
                <a:latin typeface="Berlin Sans FB Demi" panose="020E0802020502020306" pitchFamily="34" charset="0"/>
              </a:rPr>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3" name="TextBox 2"/>
          <p:cNvSpPr txBox="1"/>
          <p:nvPr/>
        </p:nvSpPr>
        <p:spPr>
          <a:xfrm>
            <a:off x="3347092" y="102711"/>
            <a:ext cx="5497815" cy="923330"/>
          </a:xfrm>
          <a:prstGeom prst="rect">
            <a:avLst/>
          </a:prstGeom>
          <a:noFill/>
        </p:spPr>
        <p:txBody>
          <a:bodyPr wrap="square" rtlCol="0">
            <a:spAutoFit/>
          </a:bodyPr>
          <a:lstStyle/>
          <a:p>
            <a:pPr algn="ctr"/>
            <a:r>
              <a:rPr lang="en-GB" sz="5400" dirty="0">
                <a:latin typeface="Berlin Sans FB" panose="020E0602020502020306" pitchFamily="34" charset="0"/>
              </a:rPr>
              <a:t>Literacy</a:t>
            </a:r>
          </a:p>
        </p:txBody>
      </p:sp>
      <p:sp>
        <p:nvSpPr>
          <p:cNvPr id="4" name="TextBox 3"/>
          <p:cNvSpPr txBox="1"/>
          <p:nvPr/>
        </p:nvSpPr>
        <p:spPr>
          <a:xfrm>
            <a:off x="292607" y="1230511"/>
            <a:ext cx="11526859" cy="5478423"/>
          </a:xfrm>
          <a:prstGeom prst="rect">
            <a:avLst/>
          </a:prstGeom>
          <a:noFill/>
        </p:spPr>
        <p:txBody>
          <a:bodyPr wrap="square" rtlCol="0">
            <a:spAutoFit/>
          </a:bodyPr>
          <a:lstStyle/>
          <a:p>
            <a:pPr algn="just"/>
            <a:r>
              <a:rPr lang="en-GB" sz="3500" dirty="0">
                <a:solidFill>
                  <a:srgbClr val="FF0000"/>
                </a:solidFill>
                <a:latin typeface="Berlin Sans FB" panose="020E0602020502020306" pitchFamily="34" charset="0"/>
              </a:rPr>
              <a:t>Across the school we teach literacy through our </a:t>
            </a:r>
          </a:p>
          <a:p>
            <a:pPr algn="just"/>
            <a:r>
              <a:rPr lang="en-GB" sz="3500" dirty="0">
                <a:solidFill>
                  <a:srgbClr val="FF0000"/>
                </a:solidFill>
                <a:latin typeface="Berlin Sans FB" panose="020E0602020502020306" pitchFamily="34" charset="0"/>
              </a:rPr>
              <a:t>Talk for Writing program. </a:t>
            </a:r>
          </a:p>
          <a:p>
            <a:pPr algn="just"/>
            <a:endParaRPr lang="en-GB" sz="3500" dirty="0">
              <a:latin typeface="Berlin Sans FB" panose="020E0602020502020306" pitchFamily="34" charset="0"/>
            </a:endParaRPr>
          </a:p>
          <a:p>
            <a:pPr marL="457200" indent="-457200" algn="just">
              <a:buFont typeface="Arial" panose="020B0604020202020204" pitchFamily="34" charset="0"/>
              <a:buChar char="•"/>
            </a:pPr>
            <a:r>
              <a:rPr lang="en-GB" sz="3500" dirty="0">
                <a:latin typeface="Berlin Sans FB" panose="020E0602020502020306" pitchFamily="34" charset="0"/>
              </a:rPr>
              <a:t>Enables children to imitate the key language they need for a particular topic orally before they try reading and analysing it. </a:t>
            </a:r>
          </a:p>
          <a:p>
            <a:pPr marL="457200" indent="-457200" algn="just">
              <a:buFont typeface="Arial" panose="020B0604020202020204" pitchFamily="34" charset="0"/>
              <a:buChar char="•"/>
            </a:pPr>
            <a:r>
              <a:rPr lang="en-GB" sz="3500" dirty="0">
                <a:latin typeface="Berlin Sans FB" panose="020E0602020502020306" pitchFamily="34" charset="0"/>
              </a:rPr>
              <a:t>Through fun activities that help them rehearse the tune of the language they need, followed by shared writing to show them how to craft their writing, children are helped to write in the same style.</a:t>
            </a:r>
          </a:p>
        </p:txBody>
      </p:sp>
      <p:pic>
        <p:nvPicPr>
          <p:cNvPr id="5" name="Picture 2" descr="Training and Services | St. George's School, Battersea">
            <a:extLst>
              <a:ext uri="{FF2B5EF4-FFF2-40B4-BE49-F238E27FC236}">
                <a16:creationId xmlns:a16="http://schemas.microsoft.com/office/drawing/2014/main" id="{3930BAA7-FE81-4D2E-BF0B-DCF237DEC62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086" b="36430"/>
          <a:stretch/>
        </p:blipFill>
        <p:spPr bwMode="auto">
          <a:xfrm>
            <a:off x="8613610" y="190370"/>
            <a:ext cx="3410283" cy="748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952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8601" y="2433371"/>
            <a:ext cx="9144000" cy="2387600"/>
          </a:xfrm>
        </p:spPr>
        <p:txBody>
          <a:bodyPr>
            <a:normAutofit fontScale="90000"/>
          </a:bodyPr>
          <a:lstStyle/>
          <a:p>
            <a:br>
              <a:rPr lang="en-GB" sz="8000" b="1" dirty="0">
                <a:latin typeface="Berlin Sans FB Demi" panose="020E0802020502020306" pitchFamily="34" charset="0"/>
              </a:rPr>
            </a:br>
            <a:br>
              <a:rPr lang="en-GB" sz="8000" dirty="0"/>
            </a:br>
            <a:br>
              <a:rPr lang="en-GB" sz="8000" dirty="0"/>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6" name="TextBox 5"/>
          <p:cNvSpPr txBox="1"/>
          <p:nvPr/>
        </p:nvSpPr>
        <p:spPr>
          <a:xfrm>
            <a:off x="155575" y="2783114"/>
            <a:ext cx="11678333" cy="4585871"/>
          </a:xfrm>
          <a:prstGeom prst="rect">
            <a:avLst/>
          </a:prstGeom>
          <a:noFill/>
        </p:spPr>
        <p:txBody>
          <a:bodyPr wrap="square" rtlCol="0">
            <a:spAutoFit/>
          </a:bodyPr>
          <a:lstStyle/>
          <a:p>
            <a:pPr marL="571500" indent="-571500">
              <a:buFont typeface="Arial" panose="020B0604020202020204" pitchFamily="34" charset="0"/>
              <a:buChar char="•"/>
            </a:pPr>
            <a:r>
              <a:rPr lang="en-GB" sz="3600" dirty="0">
                <a:latin typeface="Berlin Sans FB" panose="020E0602020502020306" pitchFamily="34" charset="0"/>
              </a:rPr>
              <a:t>In year 5, we teach the White Rose maths program to the children. This approach to teaching maths ensures that children develop a deeper conceptual understanding over time through concrete and abstract learning opportunities whilst also having the opportunity to apply mathematical concepts to a wide range of problem solving and reasoning problems.</a:t>
            </a:r>
          </a:p>
          <a:p>
            <a:pPr marL="571500" indent="-571500">
              <a:buFont typeface="Arial" panose="020B0604020202020204" pitchFamily="34" charset="0"/>
              <a:buChar char="•"/>
            </a:pPr>
            <a:endParaRPr lang="en-GB" sz="4000" dirty="0">
              <a:latin typeface="Berlin Sans FB" panose="020E0602020502020306" pitchFamily="34" charset="0"/>
            </a:endParaRPr>
          </a:p>
        </p:txBody>
      </p:sp>
      <p:sp>
        <p:nvSpPr>
          <p:cNvPr id="3" name="AutoShape 2" descr="Image result for WHITE ROSE math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8" name="Picture 4" descr="Image result for WHITE ROSE math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091" y="75698"/>
            <a:ext cx="2414138" cy="241413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9BD3BE2-8F95-2FBE-2F31-70272A572A14}"/>
              </a:ext>
            </a:extLst>
          </p:cNvPr>
          <p:cNvSpPr txBox="1"/>
          <p:nvPr/>
        </p:nvSpPr>
        <p:spPr>
          <a:xfrm>
            <a:off x="2678232" y="160338"/>
            <a:ext cx="6544737" cy="923330"/>
          </a:xfrm>
          <a:prstGeom prst="rect">
            <a:avLst/>
          </a:prstGeom>
          <a:noFill/>
        </p:spPr>
        <p:txBody>
          <a:bodyPr wrap="square" rtlCol="0">
            <a:spAutoFit/>
          </a:bodyPr>
          <a:lstStyle/>
          <a:p>
            <a:pPr algn="ctr"/>
            <a:r>
              <a:rPr lang="en-GB" sz="5400" dirty="0">
                <a:latin typeface="Berlin Sans FB" panose="020E0602020502020306" pitchFamily="34" charset="0"/>
              </a:rPr>
              <a:t>Maths</a:t>
            </a:r>
          </a:p>
        </p:txBody>
      </p:sp>
    </p:spTree>
    <p:extLst>
      <p:ext uri="{BB962C8B-B14F-4D97-AF65-F5344CB8AC3E}">
        <p14:creationId xmlns:p14="http://schemas.microsoft.com/office/powerpoint/2010/main" val="266826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733" y="2119745"/>
            <a:ext cx="11328400" cy="4057218"/>
          </a:xfrm>
        </p:spPr>
        <p:txBody>
          <a:bodyPr>
            <a:normAutofit/>
          </a:bodyPr>
          <a:lstStyle/>
          <a:p>
            <a:pPr marL="457200" indent="-457200" algn="just"/>
            <a:r>
              <a:rPr lang="en-GB" dirty="0">
                <a:latin typeface="Berlin Sans FB" panose="020E0602020502020306" pitchFamily="34" charset="0"/>
              </a:rPr>
              <a:t>In Years 1- 6 we use the ‘Sounds Write’ program to teach the children spelling rules and conventions. The children have a 15-minute session three times a week where they are focusing on a key spelling rules.</a:t>
            </a:r>
          </a:p>
          <a:p>
            <a:pPr marL="457200" indent="-457200" algn="just"/>
            <a:r>
              <a:rPr lang="en-GB" sz="3000" dirty="0">
                <a:latin typeface="Berlin Sans FB" panose="020E0602020502020306" pitchFamily="34" charset="0"/>
              </a:rPr>
              <a:t>Please support the children at home by practising their spellings daily.</a:t>
            </a:r>
          </a:p>
          <a:p>
            <a:pPr marL="0" indent="0" algn="just">
              <a:buNone/>
            </a:pPr>
            <a:endParaRPr lang="en-GB" sz="3000" dirty="0">
              <a:latin typeface="Berlin Sans FB" panose="020E0602020502020306" pitchFamily="34" charset="0"/>
            </a:endParaRPr>
          </a:p>
          <a:p>
            <a:pPr marL="457200" indent="-457200" algn="just"/>
            <a:r>
              <a:rPr lang="en-GB" sz="3000" dirty="0">
                <a:solidFill>
                  <a:srgbClr val="FF0000"/>
                </a:solidFill>
                <a:latin typeface="Berlin Sans FB" panose="020E0602020502020306" pitchFamily="34" charset="0"/>
              </a:rPr>
              <a:t>Spellings are sent home every Friday </a:t>
            </a:r>
          </a:p>
          <a:p>
            <a:pPr marL="457200" indent="-457200" algn="just"/>
            <a:r>
              <a:rPr lang="en-GB" sz="3000" dirty="0">
                <a:solidFill>
                  <a:srgbClr val="FF0000"/>
                </a:solidFill>
                <a:latin typeface="Berlin Sans FB" panose="020E0602020502020306" pitchFamily="34" charset="0"/>
              </a:rPr>
              <a:t>Spelling Challenge takes place on the following Friday.</a:t>
            </a:r>
          </a:p>
        </p:txBody>
      </p:sp>
      <p:pic>
        <p:nvPicPr>
          <p:cNvPr id="3074" name="Picture 2" descr="Home | Sounds Write Sounds Write - first rate phonics | An exciting, new  approach to the teaching of reading, spelling and writing An exciting, new  approach to the teaching of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96" y="0"/>
            <a:ext cx="2422479" cy="19743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75B17EE-1083-4680-FC93-E49EBE5054B9}"/>
              </a:ext>
            </a:extLst>
          </p:cNvPr>
          <p:cNvSpPr txBox="1"/>
          <p:nvPr/>
        </p:nvSpPr>
        <p:spPr>
          <a:xfrm>
            <a:off x="2823631" y="63831"/>
            <a:ext cx="6544737" cy="923330"/>
          </a:xfrm>
          <a:prstGeom prst="rect">
            <a:avLst/>
          </a:prstGeom>
          <a:noFill/>
        </p:spPr>
        <p:txBody>
          <a:bodyPr wrap="square" rtlCol="0">
            <a:spAutoFit/>
          </a:bodyPr>
          <a:lstStyle/>
          <a:p>
            <a:pPr algn="ctr"/>
            <a:r>
              <a:rPr lang="en-GB" sz="5400" b="1" dirty="0">
                <a:latin typeface="Calibri Light (headings)"/>
              </a:rPr>
              <a:t>Sounds write</a:t>
            </a:r>
          </a:p>
        </p:txBody>
      </p:sp>
    </p:spTree>
    <p:extLst>
      <p:ext uri="{BB962C8B-B14F-4D97-AF65-F5344CB8AC3E}">
        <p14:creationId xmlns:p14="http://schemas.microsoft.com/office/powerpoint/2010/main" val="1479831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0461" y="3193534"/>
            <a:ext cx="9144000" cy="2387600"/>
          </a:xfrm>
        </p:spPr>
        <p:txBody>
          <a:bodyPr>
            <a:normAutofit fontScale="90000"/>
          </a:bodyPr>
          <a:lstStyle/>
          <a:p>
            <a:br>
              <a:rPr lang="en-GB" sz="8000" b="1" dirty="0">
                <a:latin typeface="Berlin Sans FB Demi" panose="020E0802020502020306" pitchFamily="34" charset="0"/>
              </a:rPr>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4" name="TextBox 3"/>
          <p:cNvSpPr txBox="1"/>
          <p:nvPr/>
        </p:nvSpPr>
        <p:spPr>
          <a:xfrm>
            <a:off x="2713903" y="128855"/>
            <a:ext cx="6544737" cy="923330"/>
          </a:xfrm>
          <a:prstGeom prst="rect">
            <a:avLst/>
          </a:prstGeom>
          <a:noFill/>
        </p:spPr>
        <p:txBody>
          <a:bodyPr wrap="square" rtlCol="0">
            <a:spAutoFit/>
          </a:bodyPr>
          <a:lstStyle/>
          <a:p>
            <a:pPr algn="ctr"/>
            <a:r>
              <a:rPr lang="en-GB" sz="5400" dirty="0">
                <a:latin typeface="Berlin Sans FB" panose="020E0602020502020306" pitchFamily="34" charset="0"/>
              </a:rPr>
              <a:t>Destination Reader</a:t>
            </a:r>
          </a:p>
        </p:txBody>
      </p:sp>
      <p:sp>
        <p:nvSpPr>
          <p:cNvPr id="5" name="TextBox 4"/>
          <p:cNvSpPr txBox="1"/>
          <p:nvPr/>
        </p:nvSpPr>
        <p:spPr>
          <a:xfrm>
            <a:off x="109728" y="1174188"/>
            <a:ext cx="11753088" cy="4139595"/>
          </a:xfrm>
          <a:prstGeom prst="rect">
            <a:avLst/>
          </a:prstGeom>
          <a:noFill/>
        </p:spPr>
        <p:txBody>
          <a:bodyPr wrap="square" rtlCol="0">
            <a:spAutoFit/>
          </a:bodyPr>
          <a:lstStyle/>
          <a:p>
            <a:r>
              <a:rPr lang="en-GB" sz="3500" dirty="0">
                <a:solidFill>
                  <a:srgbClr val="FF0000"/>
                </a:solidFill>
                <a:latin typeface="Berlin Sans FB" panose="020E0602020502020306" pitchFamily="34" charset="0"/>
              </a:rPr>
              <a:t>Destination Reader (DR) is our KS2 program to teach reading. </a:t>
            </a:r>
          </a:p>
          <a:p>
            <a:endParaRPr lang="en-GB" sz="3600" dirty="0">
              <a:latin typeface="Berlin Sans FB" panose="020E0602020502020306" pitchFamily="34" charset="0"/>
            </a:endParaRPr>
          </a:p>
          <a:p>
            <a:pPr marL="285750" indent="-285750">
              <a:buFont typeface="Arial" panose="020B0604020202020204" pitchFamily="34" charset="0"/>
              <a:buChar char="•"/>
            </a:pPr>
            <a:r>
              <a:rPr lang="en-GB" sz="3200" dirty="0">
                <a:latin typeface="Berlin Sans FB" panose="020E0602020502020306" pitchFamily="34" charset="0"/>
              </a:rPr>
              <a:t>Promotes a love for reading</a:t>
            </a:r>
          </a:p>
          <a:p>
            <a:pPr marL="285750" indent="-285750">
              <a:buFont typeface="Arial" panose="020B0604020202020204" pitchFamily="34" charset="0"/>
              <a:buChar char="•"/>
            </a:pPr>
            <a:r>
              <a:rPr lang="en-GB" sz="3200" dirty="0">
                <a:latin typeface="Berlin Sans FB" panose="020E0602020502020306" pitchFamily="34" charset="0"/>
              </a:rPr>
              <a:t>Opportunities to share and discuss texts throughout the lesson</a:t>
            </a:r>
          </a:p>
          <a:p>
            <a:pPr marL="285750" indent="-285750">
              <a:buFont typeface="Arial" panose="020B0604020202020204" pitchFamily="34" charset="0"/>
              <a:buChar char="•"/>
            </a:pPr>
            <a:r>
              <a:rPr lang="en-GB" sz="3200" dirty="0">
                <a:latin typeface="Berlin Sans FB" panose="020E0602020502020306" pitchFamily="34" charset="0"/>
              </a:rPr>
              <a:t>Provides children with the necessary skills to become confident and competent readers</a:t>
            </a:r>
          </a:p>
          <a:p>
            <a:pPr marL="285750" indent="-285750">
              <a:buFont typeface="Arial" panose="020B0604020202020204" pitchFamily="34" charset="0"/>
              <a:buChar char="•"/>
            </a:pPr>
            <a:r>
              <a:rPr lang="en-GB" sz="3200" dirty="0">
                <a:latin typeface="Berlin Sans FB" panose="020E0602020502020306" pitchFamily="34" charset="0"/>
              </a:rPr>
              <a:t>Develop children’s ability to listen and respond to other’s opinions about a text.</a:t>
            </a:r>
          </a:p>
        </p:txBody>
      </p:sp>
    </p:spTree>
    <p:extLst>
      <p:ext uri="{BB962C8B-B14F-4D97-AF65-F5344CB8AC3E}">
        <p14:creationId xmlns:p14="http://schemas.microsoft.com/office/powerpoint/2010/main" val="3035083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7881" y="580211"/>
            <a:ext cx="9728555" cy="923330"/>
          </a:xfrm>
          <a:prstGeom prst="rect">
            <a:avLst/>
          </a:prstGeom>
          <a:noFill/>
        </p:spPr>
        <p:txBody>
          <a:bodyPr wrap="square" rtlCol="0">
            <a:spAutoFit/>
          </a:bodyPr>
          <a:lstStyle/>
          <a:p>
            <a:pPr algn="ctr"/>
            <a:r>
              <a:rPr lang="en-GB" sz="5400" b="1" dirty="0">
                <a:latin typeface="Calibri Light (headings)"/>
              </a:rPr>
              <a:t>Destination Reader</a:t>
            </a:r>
          </a:p>
        </p:txBody>
      </p:sp>
      <p:graphicFrame>
        <p:nvGraphicFramePr>
          <p:cNvPr id="3" name="Table 2"/>
          <p:cNvGraphicFramePr>
            <a:graphicFrameLocks noGrp="1"/>
          </p:cNvGraphicFramePr>
          <p:nvPr>
            <p:extLst>
              <p:ext uri="{D42A27DB-BD31-4B8C-83A1-F6EECF244321}">
                <p14:modId xmlns:p14="http://schemas.microsoft.com/office/powerpoint/2010/main" val="2154213850"/>
              </p:ext>
            </p:extLst>
          </p:nvPr>
        </p:nvGraphicFramePr>
        <p:xfrm>
          <a:off x="677333" y="1975106"/>
          <a:ext cx="7498584" cy="3667433"/>
        </p:xfrm>
        <a:graphic>
          <a:graphicData uri="http://schemas.openxmlformats.org/drawingml/2006/table">
            <a:tbl>
              <a:tblPr firstRow="1" bandRow="1">
                <a:tableStyleId>{5C22544A-7EE6-4342-B048-85BDC9FD1C3A}</a:tableStyleId>
              </a:tblPr>
              <a:tblGrid>
                <a:gridCol w="965200">
                  <a:extLst>
                    <a:ext uri="{9D8B030D-6E8A-4147-A177-3AD203B41FA5}">
                      <a16:colId xmlns:a16="http://schemas.microsoft.com/office/drawing/2014/main" val="2284342161"/>
                    </a:ext>
                  </a:extLst>
                </a:gridCol>
                <a:gridCol w="6533384">
                  <a:extLst>
                    <a:ext uri="{9D8B030D-6E8A-4147-A177-3AD203B41FA5}">
                      <a16:colId xmlns:a16="http://schemas.microsoft.com/office/drawing/2014/main" val="926920165"/>
                    </a:ext>
                  </a:extLst>
                </a:gridCol>
              </a:tblGrid>
              <a:tr h="587578">
                <a:tc>
                  <a:txBody>
                    <a:bodyPr/>
                    <a:lstStyle/>
                    <a:p>
                      <a:r>
                        <a:rPr lang="en-GB" sz="2000" b="1" dirty="0">
                          <a:solidFill>
                            <a:schemeClr val="tx1"/>
                          </a:solidFill>
                          <a:latin typeface="Calibri Light (headings)"/>
                        </a:rPr>
                        <a:t>Day 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r>
                        <a:rPr lang="en-GB" sz="2000" b="0" dirty="0">
                          <a:solidFill>
                            <a:schemeClr val="tx1"/>
                          </a:solidFill>
                          <a:latin typeface="Calibri Light (headings)"/>
                        </a:rPr>
                        <a:t>Whole class look at a book together;</a:t>
                      </a:r>
                      <a:r>
                        <a:rPr lang="en-GB" sz="2000" b="0" baseline="0" dirty="0">
                          <a:solidFill>
                            <a:schemeClr val="tx1"/>
                          </a:solidFill>
                          <a:latin typeface="Calibri Light (headings)"/>
                        </a:rPr>
                        <a:t> there is lots of teacher modelling and group discussions to show the children how to use the focus strategy.</a:t>
                      </a:r>
                      <a:endParaRPr lang="en-GB" sz="2000" b="0" dirty="0">
                        <a:solidFill>
                          <a:schemeClr val="tx1"/>
                        </a:solidFill>
                        <a:latin typeface="Calibri Light (heading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9527606"/>
                  </a:ext>
                </a:extLst>
              </a:tr>
              <a:tr h="832585">
                <a:tc>
                  <a:txBody>
                    <a:bodyPr/>
                    <a:lstStyle/>
                    <a:p>
                      <a:r>
                        <a:rPr lang="en-GB" sz="2000" b="1" dirty="0">
                          <a:solidFill>
                            <a:schemeClr val="tx1"/>
                          </a:solidFill>
                          <a:latin typeface="Calibri Light (headings)"/>
                        </a:rPr>
                        <a:t>Day 2 </a:t>
                      </a:r>
                    </a:p>
                    <a:p>
                      <a:endParaRPr lang="en-GB" sz="2000" b="0" dirty="0">
                        <a:solidFill>
                          <a:schemeClr val="tx1"/>
                        </a:solidFill>
                        <a:latin typeface="Calibri Light (heading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GB" dirty="0"/>
                    </a:p>
                  </a:txBody>
                  <a:tcPr/>
                </a:tc>
                <a:extLst>
                  <a:ext uri="{0D108BD9-81ED-4DB2-BD59-A6C34878D82A}">
                    <a16:rowId xmlns:a16="http://schemas.microsoft.com/office/drawing/2014/main" val="2395256340"/>
                  </a:ext>
                </a:extLst>
              </a:tr>
              <a:tr h="5332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tx1"/>
                          </a:solidFill>
                          <a:latin typeface="Calibri Light (headings)"/>
                        </a:rPr>
                        <a:t>Day 3</a:t>
                      </a:r>
                    </a:p>
                    <a:p>
                      <a:endParaRPr lang="en-GB" sz="2000" b="0" dirty="0">
                        <a:solidFill>
                          <a:schemeClr val="tx1"/>
                        </a:solidFill>
                        <a:latin typeface="Calibri Light (heading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b="0" dirty="0">
                          <a:solidFill>
                            <a:schemeClr val="tx1"/>
                          </a:solidFill>
                          <a:latin typeface="Calibri Light (headings)"/>
                        </a:rPr>
                        <a:t>Children read their own book from the library independently.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8131075"/>
                  </a:ext>
                </a:extLst>
              </a:tr>
              <a:tr h="1546230">
                <a:tc>
                  <a:txBody>
                    <a:bodyPr/>
                    <a:lstStyle/>
                    <a:p>
                      <a:r>
                        <a:rPr lang="en-GB" sz="2000" b="1" dirty="0">
                          <a:solidFill>
                            <a:schemeClr val="tx1"/>
                          </a:solidFill>
                          <a:latin typeface="Calibri Light (headings)"/>
                        </a:rPr>
                        <a:t>Day 4</a:t>
                      </a:r>
                    </a:p>
                    <a:p>
                      <a:endParaRPr lang="en-GB" sz="2000" b="0" dirty="0">
                        <a:solidFill>
                          <a:schemeClr val="tx1"/>
                        </a:solidFill>
                        <a:latin typeface="Calibri Light (heading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2000" b="0" dirty="0">
                          <a:solidFill>
                            <a:schemeClr val="tx1"/>
                          </a:solidFill>
                          <a:latin typeface="Calibri Light (headings)"/>
                        </a:rPr>
                        <a:t>Big Picture lesson. </a:t>
                      </a:r>
                    </a:p>
                    <a:p>
                      <a:r>
                        <a:rPr lang="en-GB" sz="2000" b="0" dirty="0">
                          <a:solidFill>
                            <a:schemeClr val="tx1"/>
                          </a:solidFill>
                          <a:latin typeface="Calibri Light (headings)"/>
                        </a:rPr>
                        <a:t>The children will use all the skills they have learnt throughout the week to answer questions using a PEE (point,</a:t>
                      </a:r>
                      <a:r>
                        <a:rPr lang="en-GB" sz="2000" b="0" baseline="0" dirty="0">
                          <a:solidFill>
                            <a:schemeClr val="tx1"/>
                          </a:solidFill>
                          <a:latin typeface="Calibri Light (headings)"/>
                        </a:rPr>
                        <a:t> evidence, explain) format.</a:t>
                      </a:r>
                      <a:endParaRPr lang="en-GB" sz="2000" b="0" dirty="0">
                        <a:solidFill>
                          <a:schemeClr val="tx1"/>
                        </a:solidFill>
                        <a:latin typeface="Calibri Light (heading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866663"/>
                  </a:ext>
                </a:extLst>
              </a:tr>
            </a:tbl>
          </a:graphicData>
        </a:graphic>
      </p:graphicFrame>
      <p:sp>
        <p:nvSpPr>
          <p:cNvPr id="4" name="TextBox 3"/>
          <p:cNvSpPr txBox="1"/>
          <p:nvPr/>
        </p:nvSpPr>
        <p:spPr>
          <a:xfrm>
            <a:off x="8691458" y="1975106"/>
            <a:ext cx="2823209" cy="3046988"/>
          </a:xfrm>
          <a:prstGeom prst="rect">
            <a:avLst/>
          </a:prstGeom>
          <a:noFill/>
        </p:spPr>
        <p:txBody>
          <a:bodyPr wrap="none" rtlCol="0">
            <a:spAutoFit/>
          </a:bodyPr>
          <a:lstStyle/>
          <a:p>
            <a:r>
              <a:rPr lang="en-GB" sz="2400" b="1" u="sng" dirty="0">
                <a:latin typeface="Berlin Sans FB" panose="020E0602020502020306" pitchFamily="34" charset="0"/>
              </a:rPr>
              <a:t>Strategies </a:t>
            </a:r>
          </a:p>
          <a:p>
            <a:r>
              <a:rPr lang="en-GB" sz="2400" dirty="0">
                <a:latin typeface="Berlin Sans FB" panose="020E0602020502020306" pitchFamily="34" charset="0"/>
              </a:rPr>
              <a:t>Clarifying </a:t>
            </a:r>
          </a:p>
          <a:p>
            <a:r>
              <a:rPr lang="en-GB" sz="2400" dirty="0">
                <a:latin typeface="Berlin Sans FB" panose="020E0602020502020306" pitchFamily="34" charset="0"/>
              </a:rPr>
              <a:t>Summarising</a:t>
            </a:r>
          </a:p>
          <a:p>
            <a:r>
              <a:rPr lang="en-GB" sz="2400" dirty="0">
                <a:latin typeface="Berlin Sans FB" panose="020E0602020502020306" pitchFamily="34" charset="0"/>
              </a:rPr>
              <a:t>Inferring</a:t>
            </a:r>
          </a:p>
          <a:p>
            <a:r>
              <a:rPr lang="en-GB" sz="2400" dirty="0">
                <a:latin typeface="Berlin Sans FB" panose="020E0602020502020306" pitchFamily="34" charset="0"/>
              </a:rPr>
              <a:t>Making Connections </a:t>
            </a:r>
          </a:p>
          <a:p>
            <a:r>
              <a:rPr lang="en-GB" sz="2400" dirty="0">
                <a:latin typeface="Berlin Sans FB" panose="020E0602020502020306" pitchFamily="34" charset="0"/>
              </a:rPr>
              <a:t>Predictions</a:t>
            </a:r>
          </a:p>
          <a:p>
            <a:r>
              <a:rPr lang="en-GB" sz="2400" dirty="0">
                <a:latin typeface="Berlin Sans FB" panose="020E0602020502020306" pitchFamily="34" charset="0"/>
              </a:rPr>
              <a:t>Asking questions</a:t>
            </a:r>
          </a:p>
          <a:p>
            <a:r>
              <a:rPr lang="en-GB" sz="2400" dirty="0">
                <a:latin typeface="Berlin Sans FB" panose="020E0602020502020306" pitchFamily="34" charset="0"/>
              </a:rPr>
              <a:t>Evaluating</a:t>
            </a:r>
          </a:p>
        </p:txBody>
      </p:sp>
    </p:spTree>
    <p:extLst>
      <p:ext uri="{BB962C8B-B14F-4D97-AF65-F5344CB8AC3E}">
        <p14:creationId xmlns:p14="http://schemas.microsoft.com/office/powerpoint/2010/main" val="3269559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06921" y="625931"/>
            <a:ext cx="9728555" cy="923330"/>
          </a:xfrm>
          <a:prstGeom prst="rect">
            <a:avLst/>
          </a:prstGeom>
          <a:noFill/>
        </p:spPr>
        <p:txBody>
          <a:bodyPr wrap="square" rtlCol="0">
            <a:spAutoFit/>
          </a:bodyPr>
          <a:lstStyle/>
          <a:p>
            <a:pPr algn="ctr"/>
            <a:r>
              <a:rPr lang="en-GB" sz="5400" b="1" dirty="0">
                <a:latin typeface="Calibri Light (headings)"/>
              </a:rPr>
              <a:t>Accelerated Reader</a:t>
            </a:r>
          </a:p>
        </p:txBody>
      </p:sp>
      <p:sp>
        <p:nvSpPr>
          <p:cNvPr id="5" name="TextBox 4"/>
          <p:cNvSpPr txBox="1"/>
          <p:nvPr/>
        </p:nvSpPr>
        <p:spPr>
          <a:xfrm>
            <a:off x="704087" y="1841242"/>
            <a:ext cx="10847211" cy="4708981"/>
          </a:xfrm>
          <a:prstGeom prst="rect">
            <a:avLst/>
          </a:prstGeom>
          <a:noFill/>
        </p:spPr>
        <p:txBody>
          <a:bodyPr wrap="square" rtlCol="0">
            <a:spAutoFit/>
          </a:bodyPr>
          <a:lstStyle/>
          <a:p>
            <a:r>
              <a:rPr lang="en-GB" sz="2800" dirty="0">
                <a:solidFill>
                  <a:srgbClr val="FF0000"/>
                </a:solidFill>
                <a:latin typeface="Berlin Sans FB" panose="020E0602020502020306" pitchFamily="34" charset="0"/>
              </a:rPr>
              <a:t>Accelerated reader is used in KS2 to promote reading at home and within school</a:t>
            </a:r>
          </a:p>
          <a:p>
            <a:endParaRPr lang="en-GB" sz="2000" dirty="0">
              <a:latin typeface="Berlin Sans FB" panose="020E0602020502020306" pitchFamily="34" charset="0"/>
            </a:endParaRPr>
          </a:p>
          <a:p>
            <a:pPr marL="342900" indent="-342900">
              <a:buFont typeface="Arial" panose="020B0604020202020204" pitchFamily="34" charset="0"/>
              <a:buChar char="•"/>
            </a:pPr>
            <a:r>
              <a:rPr lang="en-GB" sz="2800" dirty="0">
                <a:latin typeface="Berlin Sans FB" panose="020E0602020502020306" pitchFamily="34" charset="0"/>
              </a:rPr>
              <a:t>MOST books within school have a code on them</a:t>
            </a:r>
          </a:p>
          <a:p>
            <a:pPr marL="342900" indent="-342900">
              <a:buFont typeface="Arial" panose="020B0604020202020204" pitchFamily="34" charset="0"/>
              <a:buChar char="•"/>
            </a:pPr>
            <a:r>
              <a:rPr lang="en-GB" sz="2800" dirty="0">
                <a:latin typeface="Berlin Sans FB" panose="020E0602020502020306" pitchFamily="34" charset="0"/>
              </a:rPr>
              <a:t>Children can use this code to complete a quiz on Accelerated Reader at school</a:t>
            </a:r>
          </a:p>
          <a:p>
            <a:pPr marL="342900" indent="-342900">
              <a:buFont typeface="Arial" panose="020B0604020202020204" pitchFamily="34" charset="0"/>
              <a:buChar char="•"/>
            </a:pPr>
            <a:r>
              <a:rPr lang="en-GB" sz="2800" dirty="0">
                <a:latin typeface="Berlin Sans FB" panose="020E0602020502020306" pitchFamily="34" charset="0"/>
              </a:rPr>
              <a:t>If your child achieves 80% or more, they will earn a certificate.</a:t>
            </a:r>
          </a:p>
          <a:p>
            <a:pPr marL="342900" indent="-342900">
              <a:buFont typeface="Arial" panose="020B0604020202020204" pitchFamily="34" charset="0"/>
              <a:buChar char="•"/>
            </a:pPr>
            <a:r>
              <a:rPr lang="en-GB" sz="2800" dirty="0">
                <a:latin typeface="Berlin Sans FB" panose="020E0602020502020306" pitchFamily="34" charset="0"/>
              </a:rPr>
              <a:t>Please note: Not all books are on the Accelerated reader system, so your child can not be tested on all books they read.</a:t>
            </a:r>
          </a:p>
          <a:p>
            <a:pPr marL="342900" indent="-342900">
              <a:buFont typeface="Arial" panose="020B0604020202020204" pitchFamily="34" charset="0"/>
              <a:buChar char="•"/>
            </a:pPr>
            <a:r>
              <a:rPr lang="en-GB" sz="2800" dirty="0">
                <a:latin typeface="Berlin Sans FB" panose="020E0602020502020306" pitchFamily="34" charset="0"/>
              </a:rPr>
              <a:t>Children will have the opportunity to complete Accelerated reader quizzes using a class tablet.</a:t>
            </a:r>
          </a:p>
        </p:txBody>
      </p:sp>
    </p:spTree>
    <p:extLst>
      <p:ext uri="{BB962C8B-B14F-4D97-AF65-F5344CB8AC3E}">
        <p14:creationId xmlns:p14="http://schemas.microsoft.com/office/powerpoint/2010/main" val="3340623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8136" y="18255"/>
            <a:ext cx="4315727" cy="1325563"/>
          </a:xfrm>
        </p:spPr>
        <p:txBody>
          <a:bodyPr/>
          <a:lstStyle/>
          <a:p>
            <a:r>
              <a:rPr lang="en-GB" b="1" dirty="0">
                <a:latin typeface="Calibri Light (headings)"/>
              </a:rPr>
              <a:t>Wider Curriculum</a:t>
            </a:r>
          </a:p>
        </p:txBody>
      </p:sp>
      <p:sp>
        <p:nvSpPr>
          <p:cNvPr id="3" name="Content Placeholder 2"/>
          <p:cNvSpPr>
            <a:spLocks noGrp="1"/>
          </p:cNvSpPr>
          <p:nvPr>
            <p:ph idx="1"/>
          </p:nvPr>
        </p:nvSpPr>
        <p:spPr>
          <a:xfrm>
            <a:off x="99327" y="1497496"/>
            <a:ext cx="11254473" cy="4679467"/>
          </a:xfrm>
        </p:spPr>
        <p:txBody>
          <a:bodyPr>
            <a:normAutofit fontScale="92500" lnSpcReduction="10000"/>
          </a:bodyPr>
          <a:lstStyle/>
          <a:p>
            <a:r>
              <a:rPr lang="en-GB" sz="3000" b="1" dirty="0">
                <a:latin typeface="Berlin Sans FB" panose="020E0602020502020306" pitchFamily="34" charset="0"/>
              </a:rPr>
              <a:t>Science</a:t>
            </a:r>
            <a:r>
              <a:rPr lang="en-GB" sz="3000" dirty="0">
                <a:latin typeface="Berlin Sans FB" panose="020E0602020502020306" pitchFamily="34" charset="0"/>
              </a:rPr>
              <a:t> - (Forces, Space and Global warming) </a:t>
            </a:r>
          </a:p>
          <a:p>
            <a:r>
              <a:rPr lang="en-GB" sz="3000" b="1" dirty="0">
                <a:latin typeface="Berlin Sans FB" panose="020E0602020502020306" pitchFamily="34" charset="0"/>
              </a:rPr>
              <a:t>Humanities</a:t>
            </a:r>
            <a:r>
              <a:rPr lang="en-GB" sz="3000" dirty="0">
                <a:latin typeface="Berlin Sans FB" panose="020E0602020502020306" pitchFamily="34" charset="0"/>
              </a:rPr>
              <a:t> - (Antarctica)</a:t>
            </a:r>
          </a:p>
          <a:p>
            <a:r>
              <a:rPr lang="en-GB" sz="3000" dirty="0">
                <a:latin typeface="Berlin Sans FB" panose="020E0602020502020306" pitchFamily="34" charset="0"/>
              </a:rPr>
              <a:t>Personal, Social, Health and Economic (</a:t>
            </a:r>
            <a:r>
              <a:rPr lang="en-GB" sz="3000" b="1" dirty="0">
                <a:latin typeface="Berlin Sans FB" panose="020E0602020502020306" pitchFamily="34" charset="0"/>
              </a:rPr>
              <a:t>PSHE</a:t>
            </a:r>
            <a:r>
              <a:rPr lang="en-GB" sz="3000" dirty="0">
                <a:latin typeface="Berlin Sans FB" panose="020E0602020502020306" pitchFamily="34" charset="0"/>
              </a:rPr>
              <a:t>) – (Digital lifestyles)</a:t>
            </a:r>
          </a:p>
          <a:p>
            <a:r>
              <a:rPr lang="en-GB" sz="3000" b="1" dirty="0">
                <a:latin typeface="Berlin Sans FB" panose="020E0602020502020306" pitchFamily="34" charset="0"/>
              </a:rPr>
              <a:t>Religious Education </a:t>
            </a:r>
            <a:r>
              <a:rPr lang="en-GB" sz="3000" dirty="0">
                <a:latin typeface="Berlin Sans FB" panose="020E0602020502020306" pitchFamily="34" charset="0"/>
              </a:rPr>
              <a:t>- (All religions with a focus on influencing) </a:t>
            </a:r>
          </a:p>
          <a:p>
            <a:r>
              <a:rPr lang="en-GB" sz="3000" b="1" dirty="0">
                <a:latin typeface="Berlin Sans FB" panose="020E0602020502020306" pitchFamily="34" charset="0"/>
              </a:rPr>
              <a:t>Physical Education </a:t>
            </a:r>
            <a:r>
              <a:rPr lang="en-GB" sz="3000" dirty="0">
                <a:latin typeface="Berlin Sans FB" panose="020E0602020502020306" pitchFamily="34" charset="0"/>
              </a:rPr>
              <a:t>(Hockey, team building, fitness and swimming)</a:t>
            </a:r>
          </a:p>
          <a:p>
            <a:r>
              <a:rPr lang="en-GB" sz="3000" b="1" dirty="0">
                <a:latin typeface="Berlin Sans FB" panose="020E0602020502020306" pitchFamily="34" charset="0"/>
              </a:rPr>
              <a:t>Music</a:t>
            </a:r>
            <a:r>
              <a:rPr lang="en-GB" sz="3000" dirty="0">
                <a:latin typeface="Berlin Sans FB" panose="020E0602020502020306" pitchFamily="34" charset="0"/>
              </a:rPr>
              <a:t> (Learning the Ukelele)</a:t>
            </a:r>
          </a:p>
          <a:p>
            <a:r>
              <a:rPr lang="en-GB" sz="3000" b="1" dirty="0">
                <a:latin typeface="Berlin Sans FB" panose="020E0602020502020306" pitchFamily="34" charset="0"/>
              </a:rPr>
              <a:t>Art</a:t>
            </a:r>
            <a:r>
              <a:rPr lang="en-GB" sz="3000" dirty="0">
                <a:latin typeface="Berlin Sans FB" panose="020E0602020502020306" pitchFamily="34" charset="0"/>
              </a:rPr>
              <a:t> (Exploring our classes artist)</a:t>
            </a:r>
          </a:p>
          <a:p>
            <a:r>
              <a:rPr lang="en-GB" sz="3000" b="1" dirty="0">
                <a:latin typeface="Berlin Sans FB" panose="020E0602020502020306" pitchFamily="34" charset="0"/>
              </a:rPr>
              <a:t>Design and Technology </a:t>
            </a:r>
          </a:p>
          <a:p>
            <a:r>
              <a:rPr lang="en-GB" sz="3000" b="1" dirty="0">
                <a:latin typeface="Berlin Sans FB" panose="020E0602020502020306" pitchFamily="34" charset="0"/>
              </a:rPr>
              <a:t>Computing</a:t>
            </a:r>
          </a:p>
          <a:p>
            <a:r>
              <a:rPr lang="en-GB" sz="3000" b="1" dirty="0">
                <a:latin typeface="Berlin Sans FB" panose="020E0602020502020306" pitchFamily="34" charset="0"/>
              </a:rPr>
              <a:t>Spanish</a:t>
            </a:r>
          </a:p>
          <a:p>
            <a:endParaRPr lang="en-GB" dirty="0"/>
          </a:p>
        </p:txBody>
      </p:sp>
      <p:pic>
        <p:nvPicPr>
          <p:cNvPr id="4" name="Picture 3">
            <a:extLst>
              <a:ext uri="{FF2B5EF4-FFF2-40B4-BE49-F238E27FC236}">
                <a16:creationId xmlns:a16="http://schemas.microsoft.com/office/drawing/2014/main" id="{3C55699D-3270-43D1-8F04-C5F2E699E23E}"/>
              </a:ext>
            </a:extLst>
          </p:cNvPr>
          <p:cNvPicPr>
            <a:picLocks noChangeAspect="1"/>
          </p:cNvPicPr>
          <p:nvPr/>
        </p:nvPicPr>
        <p:blipFill>
          <a:blip r:embed="rId2"/>
          <a:stretch>
            <a:fillRect/>
          </a:stretch>
        </p:blipFill>
        <p:spPr>
          <a:xfrm>
            <a:off x="9465045" y="4266255"/>
            <a:ext cx="2726955" cy="2573490"/>
          </a:xfrm>
          <a:prstGeom prst="rect">
            <a:avLst/>
          </a:prstGeom>
        </p:spPr>
      </p:pic>
    </p:spTree>
    <p:extLst>
      <p:ext uri="{BB962C8B-B14F-4D97-AF65-F5344CB8AC3E}">
        <p14:creationId xmlns:p14="http://schemas.microsoft.com/office/powerpoint/2010/main" val="740497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dirty="0">
                <a:latin typeface="Berlin Sans FB Demi" panose="020E0802020502020306" pitchFamily="34" charset="0"/>
              </a:rPr>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sp>
        <p:nvSpPr>
          <p:cNvPr id="4" name="TextBox 3"/>
          <p:cNvSpPr txBox="1"/>
          <p:nvPr/>
        </p:nvSpPr>
        <p:spPr>
          <a:xfrm>
            <a:off x="710184" y="0"/>
            <a:ext cx="10771632" cy="923330"/>
          </a:xfrm>
          <a:prstGeom prst="rect">
            <a:avLst/>
          </a:prstGeom>
          <a:noFill/>
        </p:spPr>
        <p:txBody>
          <a:bodyPr wrap="square" rtlCol="0">
            <a:spAutoFit/>
          </a:bodyPr>
          <a:lstStyle/>
          <a:p>
            <a:pPr algn="ctr"/>
            <a:r>
              <a:rPr lang="en-GB" sz="5400" b="1" dirty="0">
                <a:latin typeface="Calibri Light (headings)"/>
              </a:rPr>
              <a:t>Physical Education</a:t>
            </a:r>
          </a:p>
        </p:txBody>
      </p:sp>
      <p:sp>
        <p:nvSpPr>
          <p:cNvPr id="3" name="Rectangle 2">
            <a:extLst>
              <a:ext uri="{FF2B5EF4-FFF2-40B4-BE49-F238E27FC236}">
                <a16:creationId xmlns:a16="http://schemas.microsoft.com/office/drawing/2014/main" id="{676190B6-E1A4-4A11-8645-9699F966114A}"/>
              </a:ext>
            </a:extLst>
          </p:cNvPr>
          <p:cNvSpPr/>
          <p:nvPr/>
        </p:nvSpPr>
        <p:spPr>
          <a:xfrm>
            <a:off x="211667" y="1164134"/>
            <a:ext cx="11768666" cy="5693866"/>
          </a:xfrm>
          <a:prstGeom prst="rect">
            <a:avLst/>
          </a:prstGeom>
        </p:spPr>
        <p:txBody>
          <a:bodyPr wrap="square">
            <a:spAutoFit/>
          </a:bodyPr>
          <a:lstStyle/>
          <a:p>
            <a:r>
              <a:rPr lang="en-GB" sz="2800" dirty="0">
                <a:latin typeface="Berlin Sans FB" panose="020E0602020502020306" pitchFamily="34" charset="0"/>
              </a:rPr>
              <a:t>Thompson: Wednesday and Friday</a:t>
            </a:r>
          </a:p>
          <a:p>
            <a:r>
              <a:rPr lang="en-GB" sz="2800" dirty="0">
                <a:latin typeface="Berlin Sans FB" panose="020E0602020502020306" pitchFamily="34" charset="0"/>
              </a:rPr>
              <a:t>Turner: Wednesday and Thursday</a:t>
            </a:r>
          </a:p>
          <a:p>
            <a:endParaRPr lang="en-GB" sz="2800" dirty="0">
              <a:latin typeface="Berlin Sans FB" panose="020E0602020502020306" pitchFamily="34" charset="0"/>
            </a:endParaRPr>
          </a:p>
          <a:p>
            <a:r>
              <a:rPr lang="en-GB" sz="2800" dirty="0">
                <a:latin typeface="Berlin Sans FB" panose="020E0602020502020306" pitchFamily="34" charset="0"/>
              </a:rPr>
              <a:t>Please make sure your child has a t-shirt, shorts/jogging bottoms and a suitable  change of shoes each week.</a:t>
            </a:r>
          </a:p>
          <a:p>
            <a:endParaRPr lang="en-GB" sz="2800" dirty="0">
              <a:latin typeface="Berlin Sans FB" panose="020E0602020502020306" pitchFamily="34" charset="0"/>
            </a:endParaRPr>
          </a:p>
          <a:p>
            <a:r>
              <a:rPr lang="en-GB" sz="2800" b="1" u="sng" dirty="0">
                <a:latin typeface="Berlin Sans FB" panose="020E0602020502020306" pitchFamily="34" charset="0"/>
              </a:rPr>
              <a:t>Your child can bring in an extra t-shirt on the day of PE if they wish to do so. </a:t>
            </a:r>
          </a:p>
          <a:p>
            <a:endParaRPr lang="en-GB" sz="2800" b="1" u="sng" dirty="0">
              <a:latin typeface="Berlin Sans FB" panose="020E0602020502020306" pitchFamily="34" charset="0"/>
            </a:endParaRPr>
          </a:p>
          <a:p>
            <a:r>
              <a:rPr lang="en-GB" sz="2800" dirty="0">
                <a:latin typeface="Berlin Sans FB" panose="020E0602020502020306" pitchFamily="34" charset="0"/>
              </a:rPr>
              <a:t>Children can wear these items to school on these days to make it easier, rather than changing at school.</a:t>
            </a:r>
          </a:p>
          <a:p>
            <a:pPr lvl="0"/>
            <a:endParaRPr lang="en-GB" sz="2800" dirty="0">
              <a:latin typeface="Berlin Sans FB" panose="020E0602020502020306" pitchFamily="34" charset="0"/>
            </a:endParaRPr>
          </a:p>
          <a:p>
            <a:pPr lvl="0"/>
            <a:r>
              <a:rPr lang="en-GB" sz="2800" dirty="0">
                <a:solidFill>
                  <a:srgbClr val="FF0000"/>
                </a:solidFill>
                <a:latin typeface="Berlin Sans FB" panose="020E0602020502020306" pitchFamily="34" charset="0"/>
              </a:rPr>
              <a:t>Swimming: Wednesdays (Turner class) </a:t>
            </a:r>
            <a:endParaRPr lang="en-US" sz="2800" dirty="0">
              <a:solidFill>
                <a:srgbClr val="FF0000"/>
              </a:solidFill>
              <a:latin typeface="Berlin Sans FB" panose="020E0602020502020306" pitchFamily="34" charset="0"/>
            </a:endParaRPr>
          </a:p>
        </p:txBody>
      </p:sp>
    </p:spTree>
    <p:extLst>
      <p:ext uri="{BB962C8B-B14F-4D97-AF65-F5344CB8AC3E}">
        <p14:creationId xmlns:p14="http://schemas.microsoft.com/office/powerpoint/2010/main" val="2702379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999" y="229658"/>
            <a:ext cx="5842002" cy="1325563"/>
          </a:xfrm>
        </p:spPr>
        <p:txBody>
          <a:bodyPr/>
          <a:lstStyle/>
          <a:p>
            <a:r>
              <a:rPr lang="en-GB" b="1" dirty="0">
                <a:latin typeface="Calibri Light (headings)"/>
              </a:rPr>
              <a:t>Assessment (Years 3 to 6)</a:t>
            </a:r>
          </a:p>
        </p:txBody>
      </p:sp>
      <p:sp>
        <p:nvSpPr>
          <p:cNvPr id="3" name="Content Placeholder 2"/>
          <p:cNvSpPr>
            <a:spLocks noGrp="1"/>
          </p:cNvSpPr>
          <p:nvPr>
            <p:ph idx="1"/>
          </p:nvPr>
        </p:nvSpPr>
        <p:spPr>
          <a:xfrm>
            <a:off x="838200" y="1825624"/>
            <a:ext cx="10515600" cy="4802717"/>
          </a:xfrm>
        </p:spPr>
        <p:txBody>
          <a:bodyPr>
            <a:noAutofit/>
          </a:bodyPr>
          <a:lstStyle/>
          <a:p>
            <a:r>
              <a:rPr lang="en-GB" sz="3600" dirty="0">
                <a:latin typeface="Berlin Sans FB" panose="020E0602020502020306" pitchFamily="34" charset="0"/>
              </a:rPr>
              <a:t>We complete weekly arithmetic tests to develop children's fluency, confidence and aid their reasoning skills. </a:t>
            </a:r>
          </a:p>
          <a:p>
            <a:r>
              <a:rPr lang="en-GB" sz="3600" dirty="0">
                <a:latin typeface="Berlin Sans FB" panose="020E0602020502020306" pitchFamily="34" charset="0"/>
              </a:rPr>
              <a:t>This will enable us to identify any gaps in knowledge which we need to teach. </a:t>
            </a:r>
          </a:p>
          <a:p>
            <a:r>
              <a:rPr lang="en-GB" sz="3600" dirty="0">
                <a:latin typeface="Berlin Sans FB" panose="020E0602020502020306" pitchFamily="34" charset="0"/>
              </a:rPr>
              <a:t>Children will sit written assessments at the end of each term this is mostly to inform the class teacher of any gaps in learning. </a:t>
            </a:r>
          </a:p>
        </p:txBody>
      </p:sp>
    </p:spTree>
    <p:extLst>
      <p:ext uri="{BB962C8B-B14F-4D97-AF65-F5344CB8AC3E}">
        <p14:creationId xmlns:p14="http://schemas.microsoft.com/office/powerpoint/2010/main" val="3713884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766" y="340843"/>
            <a:ext cx="9660467" cy="1325563"/>
          </a:xfrm>
        </p:spPr>
        <p:txBody>
          <a:bodyPr/>
          <a:lstStyle/>
          <a:p>
            <a:r>
              <a:rPr lang="en-GB" b="1" dirty="0">
                <a:latin typeface="Calibri Light (headings)"/>
              </a:rPr>
              <a:t>Educational Visits / Trips and Performances</a:t>
            </a:r>
          </a:p>
        </p:txBody>
      </p:sp>
      <p:pic>
        <p:nvPicPr>
          <p:cNvPr id="4" name="Content Placeholder 3"/>
          <p:cNvPicPr>
            <a:picLocks noGrp="1" noChangeAspect="1"/>
          </p:cNvPicPr>
          <p:nvPr>
            <p:ph idx="1"/>
          </p:nvPr>
        </p:nvPicPr>
        <p:blipFill>
          <a:blip r:embed="rId2"/>
          <a:stretch>
            <a:fillRect/>
          </a:stretch>
        </p:blipFill>
        <p:spPr>
          <a:xfrm>
            <a:off x="8210765" y="4518587"/>
            <a:ext cx="3410200" cy="1926496"/>
          </a:xfrm>
          <a:prstGeom prst="rect">
            <a:avLst/>
          </a:prstGeom>
        </p:spPr>
      </p:pic>
      <p:pic>
        <p:nvPicPr>
          <p:cNvPr id="6" name="Picture 5"/>
          <p:cNvPicPr>
            <a:picLocks noChangeAspect="1"/>
          </p:cNvPicPr>
          <p:nvPr/>
        </p:nvPicPr>
        <p:blipFill>
          <a:blip r:embed="rId3"/>
          <a:stretch>
            <a:fillRect/>
          </a:stretch>
        </p:blipFill>
        <p:spPr>
          <a:xfrm>
            <a:off x="4776876" y="4538473"/>
            <a:ext cx="2638245" cy="1978684"/>
          </a:xfrm>
          <a:prstGeom prst="rect">
            <a:avLst/>
          </a:prstGeom>
        </p:spPr>
      </p:pic>
      <p:pic>
        <p:nvPicPr>
          <p:cNvPr id="8" name="Picture 7"/>
          <p:cNvPicPr>
            <a:picLocks noChangeAspect="1"/>
          </p:cNvPicPr>
          <p:nvPr/>
        </p:nvPicPr>
        <p:blipFill>
          <a:blip r:embed="rId4"/>
          <a:stretch>
            <a:fillRect/>
          </a:stretch>
        </p:blipFill>
        <p:spPr>
          <a:xfrm>
            <a:off x="432276" y="4518587"/>
            <a:ext cx="3410200" cy="1998570"/>
          </a:xfrm>
          <a:prstGeom prst="rect">
            <a:avLst/>
          </a:prstGeom>
        </p:spPr>
      </p:pic>
      <p:sp>
        <p:nvSpPr>
          <p:cNvPr id="9" name="TextBox 8"/>
          <p:cNvSpPr txBox="1"/>
          <p:nvPr/>
        </p:nvSpPr>
        <p:spPr>
          <a:xfrm>
            <a:off x="563811" y="1666406"/>
            <a:ext cx="7415623" cy="2308324"/>
          </a:xfrm>
          <a:prstGeom prst="rect">
            <a:avLst/>
          </a:prstGeom>
          <a:noFill/>
        </p:spPr>
        <p:txBody>
          <a:bodyPr wrap="square" rtlCol="0">
            <a:spAutoFit/>
          </a:bodyPr>
          <a:lstStyle/>
          <a:p>
            <a:pPr marL="342900" indent="-342900">
              <a:buFont typeface="Arial" panose="020B0604020202020204" pitchFamily="34" charset="0"/>
              <a:buChar char="•"/>
            </a:pPr>
            <a:r>
              <a:rPr lang="en-GB" sz="2400" dirty="0">
                <a:latin typeface="Berlin Sans FB" panose="020E0602020502020306" pitchFamily="34" charset="0"/>
              </a:rPr>
              <a:t>National Army Museum (science/history)</a:t>
            </a:r>
          </a:p>
          <a:p>
            <a:pPr marL="285750" indent="-285750">
              <a:buFont typeface="Arial" panose="020B0604020202020204" pitchFamily="34" charset="0"/>
              <a:buChar char="•"/>
            </a:pPr>
            <a:r>
              <a:rPr lang="en-GB" sz="2400" dirty="0">
                <a:latin typeface="Berlin Sans FB" panose="020E0602020502020306" pitchFamily="34" charset="0"/>
              </a:rPr>
              <a:t>Religious Institution</a:t>
            </a:r>
          </a:p>
          <a:p>
            <a:pPr marL="285750" indent="-285750">
              <a:buFont typeface="Arial" panose="020B0604020202020204" pitchFamily="34" charset="0"/>
              <a:buChar char="•"/>
            </a:pPr>
            <a:r>
              <a:rPr lang="en-GB" sz="2400" dirty="0">
                <a:latin typeface="Berlin Sans FB" panose="020E0602020502020306" pitchFamily="34" charset="0"/>
              </a:rPr>
              <a:t>British Museum Interactive Lesson (History) </a:t>
            </a:r>
          </a:p>
          <a:p>
            <a:pPr marL="285750" indent="-285750">
              <a:buFont typeface="Arial" panose="020B0604020202020204" pitchFamily="34" charset="0"/>
              <a:buChar char="•"/>
            </a:pPr>
            <a:r>
              <a:rPr lang="en-GB" sz="2400" dirty="0">
                <a:latin typeface="Berlin Sans FB" panose="020E0602020502020306" pitchFamily="34" charset="0"/>
              </a:rPr>
              <a:t>Variety of other workshops throughout the year</a:t>
            </a:r>
          </a:p>
          <a:p>
            <a:pPr marL="285750" indent="-285750">
              <a:buFont typeface="Arial" panose="020B0604020202020204" pitchFamily="34" charset="0"/>
              <a:buChar char="•"/>
            </a:pPr>
            <a:r>
              <a:rPr lang="en-GB" sz="2400" dirty="0">
                <a:latin typeface="Berlin Sans FB" panose="020E0602020502020306" pitchFamily="34" charset="0"/>
              </a:rPr>
              <a:t>Museum </a:t>
            </a:r>
          </a:p>
          <a:p>
            <a:pPr marL="285750" indent="-285750">
              <a:buFont typeface="Arial" panose="020B0604020202020204" pitchFamily="34" charset="0"/>
              <a:buChar char="•"/>
            </a:pPr>
            <a:r>
              <a:rPr lang="en-GB" sz="2400" dirty="0">
                <a:latin typeface="Berlin Sans FB" panose="020E0602020502020306" pitchFamily="34" charset="0"/>
              </a:rPr>
              <a:t>Our end of year trip will be Rock Climbing!</a:t>
            </a:r>
          </a:p>
        </p:txBody>
      </p:sp>
    </p:spTree>
    <p:extLst>
      <p:ext uri="{BB962C8B-B14F-4D97-AF65-F5344CB8AC3E}">
        <p14:creationId xmlns:p14="http://schemas.microsoft.com/office/powerpoint/2010/main" val="3446265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2300" y="136788"/>
            <a:ext cx="3327400" cy="1325563"/>
          </a:xfrm>
        </p:spPr>
        <p:txBody>
          <a:bodyPr/>
          <a:lstStyle/>
          <a:p>
            <a:r>
              <a:rPr lang="en-GB" dirty="0"/>
              <a:t>Forest School</a:t>
            </a:r>
          </a:p>
        </p:txBody>
      </p:sp>
      <p:sp>
        <p:nvSpPr>
          <p:cNvPr id="3" name="Content Placeholder 2"/>
          <p:cNvSpPr>
            <a:spLocks noGrp="1"/>
          </p:cNvSpPr>
          <p:nvPr>
            <p:ph idx="1"/>
          </p:nvPr>
        </p:nvSpPr>
        <p:spPr>
          <a:xfrm>
            <a:off x="457200" y="1314027"/>
            <a:ext cx="8195733" cy="5086773"/>
          </a:xfrm>
        </p:spPr>
        <p:txBody>
          <a:bodyPr>
            <a:noAutofit/>
          </a:bodyPr>
          <a:lstStyle/>
          <a:p>
            <a:pPr marL="0" indent="0">
              <a:spcBef>
                <a:spcPts val="0"/>
              </a:spcBef>
              <a:buNone/>
            </a:pPr>
            <a:r>
              <a:rPr lang="en-US" sz="3200" dirty="0">
                <a:latin typeface="Berlin Sans FB" panose="020E0602020502020306" pitchFamily="34" charset="0"/>
              </a:rPr>
              <a:t>Forest School now takes place for an entire term.</a:t>
            </a:r>
            <a:r>
              <a:rPr lang="en-US" sz="3200" b="1" dirty="0">
                <a:latin typeface="Berlin Sans FB" panose="020E0602020502020306" pitchFamily="34" charset="0"/>
              </a:rPr>
              <a:t> </a:t>
            </a:r>
          </a:p>
          <a:p>
            <a:pPr marL="0" indent="0">
              <a:spcBef>
                <a:spcPts val="0"/>
              </a:spcBef>
              <a:buNone/>
            </a:pPr>
            <a:endParaRPr lang="en-US" sz="3200" b="1" dirty="0">
              <a:latin typeface="Berlin Sans FB" panose="020E0602020502020306" pitchFamily="34" charset="0"/>
            </a:endParaRPr>
          </a:p>
          <a:p>
            <a:pPr marL="0" indent="0">
              <a:spcBef>
                <a:spcPts val="0"/>
              </a:spcBef>
              <a:buNone/>
            </a:pPr>
            <a:r>
              <a:rPr lang="en-US" sz="3200" dirty="0">
                <a:latin typeface="Berlin Sans FB" panose="020E0602020502020306" pitchFamily="34" charset="0"/>
              </a:rPr>
              <a:t>Year 1 – Autumn Term / Year 3 Spring Term / </a:t>
            </a:r>
            <a:r>
              <a:rPr lang="en-US" sz="3200" dirty="0">
                <a:solidFill>
                  <a:srgbClr val="FF0000"/>
                </a:solidFill>
                <a:latin typeface="Berlin Sans FB" panose="020E0602020502020306" pitchFamily="34" charset="0"/>
              </a:rPr>
              <a:t>Year 5 Summer Term</a:t>
            </a:r>
          </a:p>
          <a:p>
            <a:pPr marL="0" indent="0">
              <a:spcBef>
                <a:spcPts val="0"/>
              </a:spcBef>
              <a:buNone/>
            </a:pPr>
            <a:endParaRPr lang="en-US" sz="3200" dirty="0">
              <a:latin typeface="Berlin Sans FB" panose="020E0602020502020306" pitchFamily="34" charset="0"/>
            </a:endParaRPr>
          </a:p>
          <a:p>
            <a:pPr marL="0" indent="0">
              <a:spcBef>
                <a:spcPts val="0"/>
              </a:spcBef>
              <a:buNone/>
            </a:pPr>
            <a:r>
              <a:rPr lang="en-US" sz="3200" dirty="0">
                <a:latin typeface="Berlin Sans FB" panose="020E0602020502020306" pitchFamily="34" charset="0"/>
              </a:rPr>
              <a:t>We will inform you of groups closer to the time as well as clothing the children will need to bring.</a:t>
            </a:r>
          </a:p>
        </p:txBody>
      </p:sp>
      <p:pic>
        <p:nvPicPr>
          <p:cNvPr id="4100" name="Picture 4" descr="Campsbourne Primary School | Into The Wood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5612" y="4386183"/>
            <a:ext cx="3087441" cy="2315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685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9" name="Title 1">
            <a:extLst>
              <a:ext uri="{FF2B5EF4-FFF2-40B4-BE49-F238E27FC236}">
                <a16:creationId xmlns:a16="http://schemas.microsoft.com/office/drawing/2014/main" id="{13B2395E-9EBA-4DB5-8D0F-26D19B43CC84}"/>
              </a:ext>
            </a:extLst>
          </p:cNvPr>
          <p:cNvSpPr txBox="1">
            <a:spLocks/>
          </p:cNvSpPr>
          <p:nvPr/>
        </p:nvSpPr>
        <p:spPr>
          <a:xfrm>
            <a:off x="5006363" y="376353"/>
            <a:ext cx="242737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Calibri Light (headings)"/>
              </a:rPr>
              <a:t>Behaviour</a:t>
            </a:r>
          </a:p>
        </p:txBody>
      </p:sp>
      <p:sp>
        <p:nvSpPr>
          <p:cNvPr id="11" name="TextBox 10">
            <a:extLst>
              <a:ext uri="{FF2B5EF4-FFF2-40B4-BE49-F238E27FC236}">
                <a16:creationId xmlns:a16="http://schemas.microsoft.com/office/drawing/2014/main" id="{A60A669A-82D3-4637-A29B-D81CB8766A81}"/>
              </a:ext>
            </a:extLst>
          </p:cNvPr>
          <p:cNvSpPr txBox="1"/>
          <p:nvPr/>
        </p:nvSpPr>
        <p:spPr>
          <a:xfrm>
            <a:off x="309928" y="1535860"/>
            <a:ext cx="11572144" cy="5170646"/>
          </a:xfrm>
          <a:prstGeom prst="rect">
            <a:avLst/>
          </a:prstGeom>
          <a:noFill/>
        </p:spPr>
        <p:txBody>
          <a:bodyPr wrap="square" rtlCol="0">
            <a:spAutoFit/>
          </a:bodyPr>
          <a:lstStyle/>
          <a:p>
            <a:pPr marL="342900" indent="-342900">
              <a:buFont typeface="Arial" panose="020B0604020202020204" pitchFamily="34" charset="0"/>
              <a:buChar char="•"/>
            </a:pPr>
            <a:r>
              <a:rPr lang="en-GB" sz="2400" dirty="0">
                <a:latin typeface="Berlin Sans FB" panose="020E0602020502020306" pitchFamily="34" charset="0"/>
              </a:rPr>
              <a:t>The school has adopted the Anchor Approach towards behaviour.</a:t>
            </a:r>
          </a:p>
          <a:p>
            <a:pPr marL="342900" indent="-342900">
              <a:buFont typeface="Arial" panose="020B0604020202020204" pitchFamily="34" charset="0"/>
              <a:buChar char="•"/>
            </a:pPr>
            <a:endParaRPr lang="en-GB" sz="2400" dirty="0">
              <a:latin typeface="Berlin Sans FB" panose="020E0602020502020306" pitchFamily="34" charset="0"/>
            </a:endParaRPr>
          </a:p>
          <a:p>
            <a:pPr marL="342900" indent="-342900">
              <a:buFont typeface="Arial" panose="020B0604020202020204" pitchFamily="34" charset="0"/>
              <a:buChar char="•"/>
            </a:pPr>
            <a:r>
              <a:rPr lang="en-GB" sz="2400" dirty="0">
                <a:latin typeface="Berlin Sans FB" panose="020E0602020502020306" pitchFamily="34" charset="0"/>
              </a:rPr>
              <a:t>Children will receive reflection time if they are not following the school rules that are in place to keep everyone safe followed by a discussion with a trusted adult. </a:t>
            </a:r>
          </a:p>
          <a:p>
            <a:pPr marL="342900" indent="-342900">
              <a:buFont typeface="Arial" panose="020B0604020202020204" pitchFamily="34" charset="0"/>
              <a:buChar char="•"/>
            </a:pPr>
            <a:endParaRPr lang="en-GB" sz="2400" dirty="0">
              <a:latin typeface="Berlin Sans FB" panose="020E0602020502020306" pitchFamily="34" charset="0"/>
            </a:endParaRPr>
          </a:p>
          <a:p>
            <a:pPr marL="342900" indent="-342900">
              <a:buFont typeface="Arial" panose="020B0604020202020204" pitchFamily="34" charset="0"/>
              <a:buChar char="•"/>
            </a:pPr>
            <a:r>
              <a:rPr lang="en-GB" sz="2400" dirty="0">
                <a:latin typeface="Berlin Sans FB" panose="020E0602020502020306" pitchFamily="34" charset="0"/>
              </a:rPr>
              <a:t>Classes are receiving marbles for whole class achievement. </a:t>
            </a:r>
          </a:p>
          <a:p>
            <a:pPr marL="800100" lvl="1" indent="-342900">
              <a:buFont typeface="Arial" panose="020B0604020202020204" pitchFamily="34" charset="0"/>
              <a:buChar char="•"/>
            </a:pPr>
            <a:r>
              <a:rPr lang="en-GB" sz="2400" dirty="0">
                <a:latin typeface="Berlin Sans FB" panose="020E0602020502020306" pitchFamily="34" charset="0"/>
              </a:rPr>
              <a:t>50 marbles = 30 minutes reward time</a:t>
            </a:r>
          </a:p>
          <a:p>
            <a:pPr marL="342900" indent="-342900">
              <a:buFont typeface="Arial" panose="020B0604020202020204" pitchFamily="34" charset="0"/>
              <a:buChar char="•"/>
            </a:pPr>
            <a:endParaRPr lang="en-GB" sz="2400" dirty="0">
              <a:latin typeface="Berlin Sans FB" panose="020E0602020502020306" pitchFamily="34" charset="0"/>
            </a:endParaRPr>
          </a:p>
          <a:p>
            <a:pPr marL="342900" indent="-342900">
              <a:buFont typeface="Arial" panose="020B0604020202020204" pitchFamily="34" charset="0"/>
              <a:buChar char="•"/>
            </a:pPr>
            <a:r>
              <a:rPr lang="en-GB" sz="2400" dirty="0">
                <a:latin typeface="Berlin Sans FB" panose="020E0602020502020306" pitchFamily="34" charset="0"/>
              </a:rPr>
              <a:t>Stars are awarded for lining up sensibly and if exceptional behaviour is noted by another teacher. 10 stars result in extra playtime. </a:t>
            </a:r>
          </a:p>
          <a:p>
            <a:pPr marL="342900" indent="-342900">
              <a:buFont typeface="Arial" panose="020B0604020202020204" pitchFamily="34" charset="0"/>
              <a:buChar char="•"/>
            </a:pPr>
            <a:endParaRPr lang="en-GB" sz="2400" dirty="0">
              <a:latin typeface="Berlin Sans FB" panose="020E0602020502020306" pitchFamily="34" charset="0"/>
            </a:endParaRPr>
          </a:p>
          <a:p>
            <a:pPr marL="342900" indent="-342900">
              <a:buFont typeface="Arial" panose="020B0604020202020204" pitchFamily="34" charset="0"/>
              <a:buChar char="•"/>
            </a:pPr>
            <a:r>
              <a:rPr lang="en-GB" sz="2400" dirty="0">
                <a:latin typeface="Berlin Sans FB" panose="020E0602020502020306" pitchFamily="34" charset="0"/>
              </a:rPr>
              <a:t>We will continue to also use class dojo with children receiving certificates when they meet certain milestones e.g. 100 dojos equals Bronze etc… </a:t>
            </a:r>
          </a:p>
          <a:p>
            <a:pPr algn="ctr"/>
            <a:endParaRPr lang="en-GB" dirty="0"/>
          </a:p>
        </p:txBody>
      </p:sp>
    </p:spTree>
    <p:extLst>
      <p:ext uri="{BB962C8B-B14F-4D97-AF65-F5344CB8AC3E}">
        <p14:creationId xmlns:p14="http://schemas.microsoft.com/office/powerpoint/2010/main" val="2328434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9" name="Title 1">
            <a:extLst>
              <a:ext uri="{FF2B5EF4-FFF2-40B4-BE49-F238E27FC236}">
                <a16:creationId xmlns:a16="http://schemas.microsoft.com/office/drawing/2014/main" id="{13B2395E-9EBA-4DB5-8D0F-26D19B43CC84}"/>
              </a:ext>
            </a:extLst>
          </p:cNvPr>
          <p:cNvSpPr txBox="1">
            <a:spLocks/>
          </p:cNvSpPr>
          <p:nvPr/>
        </p:nvSpPr>
        <p:spPr>
          <a:xfrm>
            <a:off x="3073624" y="193363"/>
            <a:ext cx="3758267"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000" b="1" dirty="0">
                <a:latin typeface="Calibri Light (headings)"/>
              </a:rPr>
              <a:t>Behaviour</a:t>
            </a:r>
          </a:p>
        </p:txBody>
      </p:sp>
      <p:pic>
        <p:nvPicPr>
          <p:cNvPr id="10" name="Picture 9">
            <a:extLst>
              <a:ext uri="{FF2B5EF4-FFF2-40B4-BE49-F238E27FC236}">
                <a16:creationId xmlns:a16="http://schemas.microsoft.com/office/drawing/2014/main" id="{6AE18013-C094-42AD-B8EB-85FEFA2F4A93}"/>
              </a:ext>
            </a:extLst>
          </p:cNvPr>
          <p:cNvPicPr>
            <a:picLocks noChangeAspect="1"/>
          </p:cNvPicPr>
          <p:nvPr/>
        </p:nvPicPr>
        <p:blipFill>
          <a:blip r:embed="rId2"/>
          <a:stretch>
            <a:fillRect/>
          </a:stretch>
        </p:blipFill>
        <p:spPr>
          <a:xfrm>
            <a:off x="4473255" y="1276866"/>
            <a:ext cx="7492942" cy="5160653"/>
          </a:xfrm>
          <a:prstGeom prst="rect">
            <a:avLst/>
          </a:prstGeom>
        </p:spPr>
      </p:pic>
      <p:sp>
        <p:nvSpPr>
          <p:cNvPr id="11" name="TextBox 10">
            <a:extLst>
              <a:ext uri="{FF2B5EF4-FFF2-40B4-BE49-F238E27FC236}">
                <a16:creationId xmlns:a16="http://schemas.microsoft.com/office/drawing/2014/main" id="{A60A669A-82D3-4637-A29B-D81CB8766A81}"/>
              </a:ext>
            </a:extLst>
          </p:cNvPr>
          <p:cNvSpPr txBox="1"/>
          <p:nvPr/>
        </p:nvSpPr>
        <p:spPr>
          <a:xfrm>
            <a:off x="318394" y="1518926"/>
            <a:ext cx="3758268" cy="4708981"/>
          </a:xfrm>
          <a:prstGeom prst="rect">
            <a:avLst/>
          </a:prstGeom>
          <a:noFill/>
        </p:spPr>
        <p:txBody>
          <a:bodyPr wrap="square" rtlCol="0">
            <a:spAutoFit/>
          </a:bodyPr>
          <a:lstStyle/>
          <a:p>
            <a:pPr algn="ctr"/>
            <a:r>
              <a:rPr lang="en-GB" sz="2400" dirty="0">
                <a:latin typeface="Berlin Sans FB" panose="020E0602020502020306" pitchFamily="34" charset="0"/>
              </a:rPr>
              <a:t>Weekly certificates received in assembly will now be linked to the resilience wheel’s key ingredients. </a:t>
            </a:r>
          </a:p>
          <a:p>
            <a:pPr algn="ctr"/>
            <a:endParaRPr lang="en-GB" sz="2400" dirty="0">
              <a:latin typeface="Berlin Sans FB" panose="020E0602020502020306" pitchFamily="34" charset="0"/>
            </a:endParaRPr>
          </a:p>
          <a:p>
            <a:pPr algn="ctr"/>
            <a:r>
              <a:rPr lang="en-GB" sz="2400" dirty="0">
                <a:latin typeface="Berlin Sans FB" panose="020E0602020502020306" pitchFamily="34" charset="0"/>
              </a:rPr>
              <a:t>We will have a particular focus on recognising impressive learning behaviours that the children display in class and throughout the school</a:t>
            </a:r>
            <a:r>
              <a:rPr lang="en-GB" sz="2400" dirty="0"/>
              <a:t>.</a:t>
            </a:r>
          </a:p>
          <a:p>
            <a:pPr algn="ctr"/>
            <a:endParaRPr lang="en-GB" dirty="0"/>
          </a:p>
          <a:p>
            <a:pPr algn="ctr"/>
            <a:endParaRPr lang="en-GB" dirty="0"/>
          </a:p>
        </p:txBody>
      </p:sp>
    </p:spTree>
    <p:extLst>
      <p:ext uri="{BB962C8B-B14F-4D97-AF65-F5344CB8AC3E}">
        <p14:creationId xmlns:p14="http://schemas.microsoft.com/office/powerpoint/2010/main" val="695026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6566" y="144992"/>
            <a:ext cx="1938867" cy="1325563"/>
          </a:xfrm>
        </p:spPr>
        <p:txBody>
          <a:bodyPr/>
          <a:lstStyle/>
          <a:p>
            <a:r>
              <a:rPr lang="en-GB" b="1" dirty="0">
                <a:latin typeface="Calibri Light (headings)"/>
              </a:rPr>
              <a:t>Pick Up</a:t>
            </a:r>
          </a:p>
        </p:txBody>
      </p:sp>
      <p:sp>
        <p:nvSpPr>
          <p:cNvPr id="3" name="Content Placeholder 2"/>
          <p:cNvSpPr>
            <a:spLocks noGrp="1"/>
          </p:cNvSpPr>
          <p:nvPr>
            <p:ph idx="1"/>
          </p:nvPr>
        </p:nvSpPr>
        <p:spPr>
          <a:xfrm>
            <a:off x="203199" y="1761066"/>
            <a:ext cx="11751733" cy="4951941"/>
          </a:xfrm>
        </p:spPr>
        <p:txBody>
          <a:bodyPr>
            <a:noAutofit/>
          </a:bodyPr>
          <a:lstStyle/>
          <a:p>
            <a:pPr algn="just"/>
            <a:r>
              <a:rPr lang="en-GB" sz="3200" dirty="0">
                <a:latin typeface="Berlin Sans FB" panose="020E0602020502020306" pitchFamily="34" charset="0"/>
              </a:rPr>
              <a:t>Some children in Years 5 and 6 are ‘</a:t>
            </a:r>
            <a:r>
              <a:rPr lang="en-GB" sz="3200" b="1" dirty="0">
                <a:latin typeface="Berlin Sans FB" panose="020E0602020502020306" pitchFamily="34" charset="0"/>
              </a:rPr>
              <a:t>Home alone</a:t>
            </a:r>
            <a:r>
              <a:rPr lang="en-GB" sz="3200" dirty="0">
                <a:latin typeface="Berlin Sans FB" panose="020E0602020502020306" pitchFamily="34" charset="0"/>
              </a:rPr>
              <a:t>’ which means that they have been given written/signed permission by parents to make their own way home after school. </a:t>
            </a:r>
            <a:r>
              <a:rPr lang="en-GB" sz="3200" u="sng" dirty="0">
                <a:solidFill>
                  <a:srgbClr val="FF0000"/>
                </a:solidFill>
                <a:latin typeface="Berlin Sans FB" panose="020E0602020502020306" pitchFamily="34" charset="0"/>
              </a:rPr>
              <a:t>Please make sure that you have updated your ‘Home alone’ letter request. </a:t>
            </a:r>
          </a:p>
          <a:p>
            <a:pPr algn="just"/>
            <a:endParaRPr lang="en-GB" sz="3200" dirty="0">
              <a:latin typeface="Berlin Sans FB" panose="020E0602020502020306" pitchFamily="34" charset="0"/>
            </a:endParaRPr>
          </a:p>
          <a:p>
            <a:pPr algn="just"/>
            <a:r>
              <a:rPr lang="en-GB" sz="3200" dirty="0">
                <a:latin typeface="Berlin Sans FB" panose="020E0602020502020306" pitchFamily="34" charset="0"/>
              </a:rPr>
              <a:t>If on occasions you arrange another parent / family friend / family member to collect your child, </a:t>
            </a:r>
            <a:r>
              <a:rPr lang="en-GB" sz="3200" u="sng" dirty="0">
                <a:solidFill>
                  <a:srgbClr val="FF0000"/>
                </a:solidFill>
                <a:latin typeface="Berlin Sans FB" panose="020E0602020502020306" pitchFamily="34" charset="0"/>
              </a:rPr>
              <a:t>please make sure you let the office know before 3:15pm. </a:t>
            </a:r>
            <a:r>
              <a:rPr lang="en-GB" sz="3200" dirty="0">
                <a:latin typeface="Berlin Sans FB" panose="020E0602020502020306" pitchFamily="34" charset="0"/>
              </a:rPr>
              <a:t>We will not be sending children home with adults other than you, if we don’t get a clear message from office staff. </a:t>
            </a:r>
          </a:p>
          <a:p>
            <a:pPr algn="just"/>
            <a:endParaRPr lang="en-GB" dirty="0"/>
          </a:p>
          <a:p>
            <a:endParaRPr lang="en-GB" dirty="0"/>
          </a:p>
        </p:txBody>
      </p:sp>
    </p:spTree>
    <p:extLst>
      <p:ext uri="{BB962C8B-B14F-4D97-AF65-F5344CB8AC3E}">
        <p14:creationId xmlns:p14="http://schemas.microsoft.com/office/powerpoint/2010/main" val="2666840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1833" y="229660"/>
            <a:ext cx="7408333" cy="546718"/>
          </a:xfrm>
        </p:spPr>
        <p:txBody>
          <a:bodyPr>
            <a:normAutofit fontScale="90000"/>
          </a:bodyPr>
          <a:lstStyle/>
          <a:p>
            <a:r>
              <a:rPr lang="en-GB" sz="4000" b="1" dirty="0">
                <a:latin typeface="Calibri Light (headings)"/>
              </a:rPr>
              <a:t>What does my child need to bring?</a:t>
            </a:r>
          </a:p>
        </p:txBody>
      </p:sp>
      <p:sp>
        <p:nvSpPr>
          <p:cNvPr id="3" name="Content Placeholder 2"/>
          <p:cNvSpPr>
            <a:spLocks noGrp="1"/>
          </p:cNvSpPr>
          <p:nvPr>
            <p:ph idx="1"/>
          </p:nvPr>
        </p:nvSpPr>
        <p:spPr>
          <a:xfrm>
            <a:off x="203200" y="892440"/>
            <a:ext cx="11785600" cy="5672262"/>
          </a:xfrm>
        </p:spPr>
        <p:txBody>
          <a:bodyPr>
            <a:normAutofit fontScale="85000" lnSpcReduction="20000"/>
          </a:bodyPr>
          <a:lstStyle/>
          <a:p>
            <a:pPr lvl="0"/>
            <a:r>
              <a:rPr lang="en-US" dirty="0">
                <a:latin typeface="Berlin Sans FB" panose="020E0602020502020306" pitchFamily="34" charset="0"/>
              </a:rPr>
              <a:t>Coat</a:t>
            </a:r>
            <a:endParaRPr lang="en-GB" dirty="0">
              <a:latin typeface="Berlin Sans FB" panose="020E0602020502020306" pitchFamily="34" charset="0"/>
            </a:endParaRPr>
          </a:p>
          <a:p>
            <a:pPr lvl="0"/>
            <a:r>
              <a:rPr lang="en-US" dirty="0">
                <a:latin typeface="Berlin Sans FB" panose="020E0602020502020306" pitchFamily="34" charset="0"/>
              </a:rPr>
              <a:t>Book Bag with a book once they have been given one</a:t>
            </a:r>
            <a:endParaRPr lang="en-GB" dirty="0">
              <a:latin typeface="Berlin Sans FB" panose="020E0602020502020306" pitchFamily="34" charset="0"/>
            </a:endParaRPr>
          </a:p>
          <a:p>
            <a:pPr lvl="0"/>
            <a:r>
              <a:rPr lang="en-US" dirty="0">
                <a:latin typeface="Berlin Sans FB" panose="020E0602020502020306" pitchFamily="34" charset="0"/>
              </a:rPr>
              <a:t>PE / Swimming Kit on the day they need it. Please ensure your child does not wear a football shirt. </a:t>
            </a:r>
          </a:p>
          <a:p>
            <a:r>
              <a:rPr lang="en-US" dirty="0">
                <a:latin typeface="Berlin Sans FB" panose="020E0602020502020306" pitchFamily="34" charset="0"/>
              </a:rPr>
              <a:t>Water bottle with their name on it</a:t>
            </a:r>
          </a:p>
          <a:p>
            <a:pPr marL="0" lvl="0" indent="0">
              <a:buNone/>
            </a:pPr>
            <a:endParaRPr lang="en-US" dirty="0">
              <a:latin typeface="Berlin Sans FB" panose="020E0602020502020306" pitchFamily="34" charset="0"/>
            </a:endParaRPr>
          </a:p>
          <a:p>
            <a:pPr marL="0" lvl="0" indent="0">
              <a:buNone/>
            </a:pPr>
            <a:r>
              <a:rPr lang="en-US" u="sng" dirty="0">
                <a:latin typeface="Berlin Sans FB" panose="020E0602020502020306" pitchFamily="34" charset="0"/>
              </a:rPr>
              <a:t>Autumn 1 </a:t>
            </a:r>
          </a:p>
          <a:p>
            <a:pPr marL="0" lvl="0" indent="0">
              <a:buNone/>
            </a:pPr>
            <a:r>
              <a:rPr lang="en-US" dirty="0">
                <a:latin typeface="Berlin Sans FB" panose="020E0602020502020306" pitchFamily="34" charset="0"/>
              </a:rPr>
              <a:t>Thompson: PE (MUGA) Wednesdays and PE (gym) Fridays.</a:t>
            </a:r>
          </a:p>
          <a:p>
            <a:pPr marL="0" lvl="0" indent="0">
              <a:buNone/>
            </a:pPr>
            <a:r>
              <a:rPr lang="en-US" dirty="0">
                <a:latin typeface="Berlin Sans FB" panose="020E0602020502020306" pitchFamily="34" charset="0"/>
              </a:rPr>
              <a:t>Turner: </a:t>
            </a:r>
            <a:r>
              <a:rPr lang="en-US" b="1" dirty="0">
                <a:latin typeface="Berlin Sans FB" panose="020E0602020502020306" pitchFamily="34" charset="0"/>
              </a:rPr>
              <a:t>Swimming Wednesdays </a:t>
            </a:r>
            <a:r>
              <a:rPr lang="en-US" dirty="0">
                <a:latin typeface="Berlin Sans FB" panose="020E0602020502020306" pitchFamily="34" charset="0"/>
              </a:rPr>
              <a:t>and PE (MUGA) Thursdays.</a:t>
            </a:r>
          </a:p>
          <a:p>
            <a:pPr marL="0" lvl="0" indent="0">
              <a:buNone/>
            </a:pPr>
            <a:endParaRPr lang="en-US" dirty="0">
              <a:latin typeface="Berlin Sans FB" panose="020E0602020502020306" pitchFamily="34" charset="0"/>
            </a:endParaRPr>
          </a:p>
          <a:p>
            <a:pPr marL="0" lvl="0" indent="0">
              <a:buNone/>
            </a:pPr>
            <a:r>
              <a:rPr lang="en-US" dirty="0">
                <a:latin typeface="Berlin Sans FB" panose="020E0602020502020306" pitchFamily="34" charset="0"/>
              </a:rPr>
              <a:t>Swimming: they will need their swimming kit on Wednesdays, including a swimming </a:t>
            </a:r>
            <a:r>
              <a:rPr lang="en-US" b="1" dirty="0">
                <a:latin typeface="Berlin Sans FB" panose="020E0602020502020306" pitchFamily="34" charset="0"/>
              </a:rPr>
              <a:t>hat</a:t>
            </a:r>
            <a:r>
              <a:rPr lang="en-US" dirty="0">
                <a:latin typeface="Berlin Sans FB" panose="020E0602020502020306" pitchFamily="34" charset="0"/>
              </a:rPr>
              <a:t>. </a:t>
            </a:r>
          </a:p>
          <a:p>
            <a:pPr marL="0" lvl="0" indent="0">
              <a:buNone/>
            </a:pPr>
            <a:endParaRPr lang="en-US" dirty="0">
              <a:latin typeface="Berlin Sans FB" panose="020E0602020502020306" pitchFamily="34" charset="0"/>
            </a:endParaRPr>
          </a:p>
          <a:p>
            <a:pPr marL="0" lvl="0" indent="0">
              <a:buNone/>
            </a:pPr>
            <a:r>
              <a:rPr lang="en-GB" dirty="0">
                <a:solidFill>
                  <a:srgbClr val="FF0000"/>
                </a:solidFill>
                <a:latin typeface="Berlin Sans FB" panose="020E0602020502020306" pitchFamily="34" charset="0"/>
              </a:rPr>
              <a:t>To help ensure consistency and fairness for all children, please do not send children into school with their own pens, pencils, fidgets, ear defenders or toys. These items are provided by school when needed, so that everyone has access to the same resources.</a:t>
            </a:r>
            <a:endParaRPr lang="en-US" dirty="0">
              <a:solidFill>
                <a:srgbClr val="FF0000"/>
              </a:solidFill>
              <a:latin typeface="Berlin Sans FB" panose="020E0602020502020306" pitchFamily="34" charset="0"/>
            </a:endParaRPr>
          </a:p>
          <a:p>
            <a:pPr marL="0" lvl="0" indent="0">
              <a:buNone/>
            </a:pPr>
            <a:endParaRPr lang="en-GB" dirty="0"/>
          </a:p>
          <a:p>
            <a:endParaRPr lang="en-GB" dirty="0"/>
          </a:p>
        </p:txBody>
      </p:sp>
    </p:spTree>
    <p:extLst>
      <p:ext uri="{BB962C8B-B14F-4D97-AF65-F5344CB8AC3E}">
        <p14:creationId xmlns:p14="http://schemas.microsoft.com/office/powerpoint/2010/main" val="1034060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85" y="408517"/>
            <a:ext cx="3733800" cy="1325563"/>
          </a:xfrm>
        </p:spPr>
        <p:txBody>
          <a:bodyPr/>
          <a:lstStyle/>
          <a:p>
            <a:r>
              <a:rPr lang="en-GB" b="1" dirty="0">
                <a:latin typeface="Calibri Light (headings)"/>
              </a:rPr>
              <a:t>School Uniform</a:t>
            </a:r>
          </a:p>
        </p:txBody>
      </p:sp>
      <p:pic>
        <p:nvPicPr>
          <p:cNvPr id="4" name="Content Placeholder 3" descr="N:\My Pictures\2018-01-24 bird feeder science\bird feeder science 044.JPG"/>
          <p:cNvPicPr>
            <a:picLocks noGrp="1"/>
          </p:cNvPicPr>
          <p:nvPr>
            <p:ph idx="1"/>
          </p:nvPr>
        </p:nvPicPr>
        <p:blipFill rotWithShape="1">
          <a:blip r:embed="rId2" cstate="print">
            <a:extLst>
              <a:ext uri="{28A0092B-C50C-407E-A947-70E740481C1C}">
                <a14:useLocalDpi xmlns:a14="http://schemas.microsoft.com/office/drawing/2010/main" val="0"/>
              </a:ext>
            </a:extLst>
          </a:blip>
          <a:srcRect l="10177" t="23710" r="6690" b="16634"/>
          <a:stretch/>
        </p:blipFill>
        <p:spPr bwMode="auto">
          <a:xfrm>
            <a:off x="539485" y="2176394"/>
            <a:ext cx="5355476" cy="2990918"/>
          </a:xfrm>
          <a:prstGeom prst="rect">
            <a:avLst/>
          </a:prstGeom>
          <a:noFill/>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63D74D08-4E89-FC83-38E0-D6B1EE2DF34A}"/>
              </a:ext>
            </a:extLst>
          </p:cNvPr>
          <p:cNvSpPr/>
          <p:nvPr/>
        </p:nvSpPr>
        <p:spPr>
          <a:xfrm>
            <a:off x="6297041" y="2081474"/>
            <a:ext cx="5725626" cy="3108543"/>
          </a:xfrm>
          <a:prstGeom prst="rect">
            <a:avLst/>
          </a:prstGeom>
        </p:spPr>
        <p:txBody>
          <a:bodyPr wrap="square">
            <a:spAutoFit/>
          </a:bodyPr>
          <a:lstStyle/>
          <a:p>
            <a:r>
              <a:rPr lang="en-GB" sz="2800" dirty="0">
                <a:latin typeface="Berlin Sans FB" panose="020E0602020502020306" pitchFamily="34" charset="0"/>
              </a:rPr>
              <a:t>All children are expected to wear school uniform:</a:t>
            </a:r>
          </a:p>
          <a:p>
            <a:pPr marL="285750" indent="-285750">
              <a:buFont typeface="Arial" panose="020B0604020202020204" pitchFamily="34" charset="0"/>
              <a:buChar char="•"/>
            </a:pPr>
            <a:r>
              <a:rPr lang="en-GB" sz="2800" dirty="0">
                <a:latin typeface="Berlin Sans FB" panose="020E0602020502020306" pitchFamily="34" charset="0"/>
              </a:rPr>
              <a:t>Campsbourne t-shirt, polo shirt, jumper or cardigan.  </a:t>
            </a:r>
          </a:p>
          <a:p>
            <a:pPr marL="285750" indent="-285750">
              <a:buFont typeface="Arial" panose="020B0604020202020204" pitchFamily="34" charset="0"/>
              <a:buChar char="•"/>
            </a:pPr>
            <a:r>
              <a:rPr lang="en-GB" sz="2800" dirty="0">
                <a:latin typeface="Berlin Sans FB" panose="020E0602020502020306" pitchFamily="34" charset="0"/>
              </a:rPr>
              <a:t>Sensible and comfortable shoes.</a:t>
            </a:r>
          </a:p>
          <a:p>
            <a:endParaRPr lang="en-GB" sz="2800" dirty="0">
              <a:solidFill>
                <a:srgbClr val="FF0000"/>
              </a:solidFill>
              <a:latin typeface="Berlin Sans FB" panose="020E0602020502020306" pitchFamily="34" charset="0"/>
            </a:endParaRPr>
          </a:p>
          <a:p>
            <a:r>
              <a:rPr lang="en-GB" sz="2800" dirty="0">
                <a:solidFill>
                  <a:srgbClr val="FF0000"/>
                </a:solidFill>
                <a:latin typeface="Berlin Sans FB" panose="020E0602020502020306" pitchFamily="34" charset="0"/>
              </a:rPr>
              <a:t>Please label all items of clothing!</a:t>
            </a:r>
          </a:p>
        </p:txBody>
      </p:sp>
    </p:spTree>
    <p:extLst>
      <p:ext uri="{BB962C8B-B14F-4D97-AF65-F5344CB8AC3E}">
        <p14:creationId xmlns:p14="http://schemas.microsoft.com/office/powerpoint/2010/main" val="3882994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5611" y="1265582"/>
            <a:ext cx="9144000" cy="2281849"/>
          </a:xfrm>
        </p:spPr>
        <p:txBody>
          <a:bodyPr>
            <a:normAutofit fontScale="90000"/>
          </a:bodyPr>
          <a:lstStyle/>
          <a:p>
            <a:br>
              <a:rPr lang="en-GB" altLang="en-US" sz="8000" dirty="0"/>
            </a:br>
            <a:br>
              <a:rPr lang="en-GB" sz="8000" b="1" dirty="0">
                <a:latin typeface="Berlin Sans FB Demi" panose="020E0802020502020306" pitchFamily="34" charset="0"/>
              </a:rPr>
            </a:br>
            <a:endParaRPr lang="en-GB" sz="3600" b="1" dirty="0">
              <a:latin typeface="Berlin Sans FB Demi" panose="020E0802020502020306" pitchFamily="34" charset="0"/>
            </a:endParaRPr>
          </a:p>
        </p:txBody>
      </p:sp>
      <p:pic>
        <p:nvPicPr>
          <p:cNvPr id="1026" name="Picture 2" descr="See the source image">
            <a:extLst>
              <a:ext uri="{FF2B5EF4-FFF2-40B4-BE49-F238E27FC236}">
                <a16:creationId xmlns:a16="http://schemas.microsoft.com/office/drawing/2014/main" id="{A843EBD9-E762-4833-99C5-1F02E612F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5120" y="1265582"/>
            <a:ext cx="9781760" cy="4890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2191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1731</TotalTime>
  <Words>1292</Words>
  <Application>Microsoft Office PowerPoint</Application>
  <PresentationFormat>Widescreen</PresentationFormat>
  <Paragraphs>151</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Aptos Display</vt:lpstr>
      <vt:lpstr>Arial</vt:lpstr>
      <vt:lpstr>Berlin Sans FB</vt:lpstr>
      <vt:lpstr>Berlin Sans FB Demi</vt:lpstr>
      <vt:lpstr>Calibri Light (headings)</vt:lpstr>
      <vt:lpstr>Office Theme</vt:lpstr>
      <vt:lpstr>Welcome to Year 5 Meet the Teacher </vt:lpstr>
      <vt:lpstr>Staff in Year 5</vt:lpstr>
      <vt:lpstr>  </vt:lpstr>
      <vt:lpstr>  </vt:lpstr>
      <vt:lpstr>    </vt:lpstr>
      <vt:lpstr>PowerPoint Presentation</vt:lpstr>
      <vt:lpstr>  </vt:lpstr>
      <vt:lpstr>PowerPoint Presentation</vt:lpstr>
      <vt:lpstr>PowerPoint Presentation</vt:lpstr>
      <vt:lpstr>Wider Curriculum</vt:lpstr>
      <vt:lpstr>PowerPoint Presentation</vt:lpstr>
      <vt:lpstr>Assessment (Years 3 to 6)</vt:lpstr>
      <vt:lpstr>Educational Visits / Trips and Performances</vt:lpstr>
      <vt:lpstr>Forest School</vt:lpstr>
      <vt:lpstr>PowerPoint Presentation</vt:lpstr>
      <vt:lpstr>PowerPoint Presentation</vt:lpstr>
      <vt:lpstr>Pick Up</vt:lpstr>
      <vt:lpstr>What does my child need to bring?</vt:lpstr>
      <vt:lpstr>School Uniform</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dc:title>
  <dc:creator>Jonathan Smith</dc:creator>
  <cp:lastModifiedBy>Laetitia Dimopoulos L'Ecuyer</cp:lastModifiedBy>
  <cp:revision>68</cp:revision>
  <cp:lastPrinted>2022-09-14T07:11:46Z</cp:lastPrinted>
  <dcterms:created xsi:type="dcterms:W3CDTF">2020-09-07T10:40:20Z</dcterms:created>
  <dcterms:modified xsi:type="dcterms:W3CDTF">2026-09-22T15:22:00Z</dcterms:modified>
</cp:coreProperties>
</file>