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6" r:id="rId4"/>
    <p:sldId id="273" r:id="rId5"/>
    <p:sldId id="264" r:id="rId6"/>
    <p:sldId id="272" r:id="rId7"/>
    <p:sldId id="290" r:id="rId8"/>
    <p:sldId id="258" r:id="rId9"/>
    <p:sldId id="259" r:id="rId10"/>
    <p:sldId id="261" r:id="rId11"/>
    <p:sldId id="263" r:id="rId12"/>
    <p:sldId id="269" r:id="rId13"/>
    <p:sldId id="287" r:id="rId14"/>
    <p:sldId id="277" r:id="rId15"/>
    <p:sldId id="274" r:id="rId16"/>
    <p:sldId id="285" r:id="rId17"/>
    <p:sldId id="289" r:id="rId18"/>
    <p:sldId id="288" r:id="rId19"/>
    <p:sldId id="28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2" autoAdjust="0"/>
    <p:restoredTop sz="94660"/>
  </p:normalViewPr>
  <p:slideViewPr>
    <p:cSldViewPr snapToGrid="0">
      <p:cViewPr varScale="1">
        <p:scale>
          <a:sx n="116" d="100"/>
          <a:sy n="116" d="100"/>
        </p:scale>
        <p:origin x="108"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hyperlink" Target="mailto:admin@campsbourne.haringey.sch.uk" TargetMode="Externa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hyperlink" Target="mailto:admin@campsbourne.haringey.sch.uk"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6B567-7BB2-46F5-A293-31EE09392395}" type="doc">
      <dgm:prSet loTypeId="urn:microsoft.com/office/officeart/2018/2/layout/IconVerticalSolidList" loCatId="icon" qsTypeId="urn:microsoft.com/office/officeart/2005/8/quickstyle/simple1#1" qsCatId="simple" csTypeId="urn:microsoft.com/office/officeart/2018/5/colors/Iconchunking_neutralbg_accent0_3" csCatId="mainScheme" phldr="1"/>
      <dgm:spPr/>
      <dgm:t>
        <a:bodyPr/>
        <a:lstStyle/>
        <a:p>
          <a:endParaRPr lang="en-US"/>
        </a:p>
      </dgm:t>
    </dgm:pt>
    <dgm:pt modelId="{E32FDEDE-7CA4-4B8A-9250-5B6E6011A72E}">
      <dgm:prSet/>
      <dgm:spPr/>
      <dgm:t>
        <a:bodyPr/>
        <a:lstStyle/>
        <a:p>
          <a:pPr>
            <a:lnSpc>
              <a:spcPct val="100000"/>
            </a:lnSpc>
          </a:pPr>
          <a:r>
            <a:rPr lang="en-GB"/>
            <a:t>Face to face - If you need to talk to your class teacher, please let them know at the beginning/ end of the day.  If it is at the end of the day, please wait until all children have been dismissed.</a:t>
          </a:r>
          <a:endParaRPr lang="en-US"/>
        </a:p>
      </dgm:t>
    </dgm:pt>
    <dgm:pt modelId="{9C96B79B-44B4-45BB-AB99-76E117AE2713}" type="parTrans" cxnId="{089FCB48-CE2A-4D68-B37F-76DCF43B159B}">
      <dgm:prSet/>
      <dgm:spPr/>
      <dgm:t>
        <a:bodyPr/>
        <a:lstStyle/>
        <a:p>
          <a:endParaRPr lang="en-US"/>
        </a:p>
      </dgm:t>
    </dgm:pt>
    <dgm:pt modelId="{2FA39185-80C5-44CD-B6DE-D334E59F2EB4}" type="sibTrans" cxnId="{089FCB48-CE2A-4D68-B37F-76DCF43B159B}">
      <dgm:prSet/>
      <dgm:spPr/>
      <dgm:t>
        <a:bodyPr/>
        <a:lstStyle/>
        <a:p>
          <a:endParaRPr lang="en-US"/>
        </a:p>
      </dgm:t>
    </dgm:pt>
    <dgm:pt modelId="{384610D2-F939-40A2-9E63-C9C634FE2782}">
      <dgm:prSet/>
      <dgm:spPr/>
      <dgm:t>
        <a:bodyPr/>
        <a:lstStyle/>
        <a:p>
          <a:pPr>
            <a:lnSpc>
              <a:spcPct val="100000"/>
            </a:lnSpc>
          </a:pPr>
          <a:r>
            <a:rPr lang="en-GB"/>
            <a:t>By email – Please send an email to the school office</a:t>
          </a:r>
          <a:endParaRPr lang="en-US"/>
        </a:p>
      </dgm:t>
    </dgm:pt>
    <dgm:pt modelId="{17AD9721-014E-47D4-9CD0-F4299B28CC20}" type="parTrans" cxnId="{B1DF4AA0-277E-41CC-846D-E3B93A9D8A9D}">
      <dgm:prSet/>
      <dgm:spPr/>
      <dgm:t>
        <a:bodyPr/>
        <a:lstStyle/>
        <a:p>
          <a:endParaRPr lang="en-US"/>
        </a:p>
      </dgm:t>
    </dgm:pt>
    <dgm:pt modelId="{08DF227A-DFB8-404D-B5DB-D1CFC234E5A7}" type="sibTrans" cxnId="{B1DF4AA0-277E-41CC-846D-E3B93A9D8A9D}">
      <dgm:prSet/>
      <dgm:spPr/>
      <dgm:t>
        <a:bodyPr/>
        <a:lstStyle/>
        <a:p>
          <a:endParaRPr lang="en-US"/>
        </a:p>
      </dgm:t>
    </dgm:pt>
    <dgm:pt modelId="{9A4F1156-917B-48FC-8E9B-567547EFA7FC}">
      <dgm:prSet/>
      <dgm:spPr/>
      <dgm:t>
        <a:bodyPr/>
        <a:lstStyle/>
        <a:p>
          <a:pPr>
            <a:lnSpc>
              <a:spcPct val="100000"/>
            </a:lnSpc>
          </a:pPr>
          <a:r>
            <a:rPr lang="en-GB">
              <a:hlinkClick xmlns:r="http://schemas.openxmlformats.org/officeDocument/2006/relationships" r:id="rId1"/>
            </a:rPr>
            <a:t>admin@campsbourne.haringey.sch.uk</a:t>
          </a:r>
          <a:endParaRPr lang="en-US"/>
        </a:p>
      </dgm:t>
    </dgm:pt>
    <dgm:pt modelId="{999874E1-309D-4B04-85C3-852296E0F5AA}" type="parTrans" cxnId="{2BE3E051-6CC5-4B57-AEB4-203B287ED3D7}">
      <dgm:prSet/>
      <dgm:spPr/>
      <dgm:t>
        <a:bodyPr/>
        <a:lstStyle/>
        <a:p>
          <a:endParaRPr lang="en-US"/>
        </a:p>
      </dgm:t>
    </dgm:pt>
    <dgm:pt modelId="{9257B285-147A-4901-BDEB-7922A840BFBA}" type="sibTrans" cxnId="{2BE3E051-6CC5-4B57-AEB4-203B287ED3D7}">
      <dgm:prSet/>
      <dgm:spPr/>
      <dgm:t>
        <a:bodyPr/>
        <a:lstStyle/>
        <a:p>
          <a:endParaRPr lang="en-US"/>
        </a:p>
      </dgm:t>
    </dgm:pt>
    <dgm:pt modelId="{3D8EA526-7571-45C8-B14D-66C2EC659AFB}">
      <dgm:prSet/>
      <dgm:spPr/>
      <dgm:t>
        <a:bodyPr/>
        <a:lstStyle/>
        <a:p>
          <a:pPr>
            <a:lnSpc>
              <a:spcPct val="100000"/>
            </a:lnSpc>
          </a:pPr>
          <a:r>
            <a:rPr lang="en-GB"/>
            <a:t>We will endeavour to respond to your email within 5 working days. </a:t>
          </a:r>
          <a:endParaRPr lang="en-US"/>
        </a:p>
      </dgm:t>
    </dgm:pt>
    <dgm:pt modelId="{D265D74E-ADF9-453C-AD6E-ED79D21508EA}" type="parTrans" cxnId="{B205B346-5616-4A46-96AD-B4BFE58DEA16}">
      <dgm:prSet/>
      <dgm:spPr/>
      <dgm:t>
        <a:bodyPr/>
        <a:lstStyle/>
        <a:p>
          <a:endParaRPr lang="en-US"/>
        </a:p>
      </dgm:t>
    </dgm:pt>
    <dgm:pt modelId="{CA5C47B4-E5FA-416C-98A7-F5EEFD97C46C}" type="sibTrans" cxnId="{B205B346-5616-4A46-96AD-B4BFE58DEA16}">
      <dgm:prSet/>
      <dgm:spPr/>
      <dgm:t>
        <a:bodyPr/>
        <a:lstStyle/>
        <a:p>
          <a:endParaRPr lang="en-US"/>
        </a:p>
      </dgm:t>
    </dgm:pt>
    <dgm:pt modelId="{ECC9BD98-5F5B-409B-B5A3-DBFB44779C43}">
      <dgm:prSet/>
      <dgm:spPr/>
      <dgm:t>
        <a:bodyPr/>
        <a:lstStyle/>
        <a:p>
          <a:pPr>
            <a:lnSpc>
              <a:spcPct val="100000"/>
            </a:lnSpc>
          </a:pPr>
          <a:r>
            <a:rPr lang="en-GB"/>
            <a:t>If it is urgent please contact your class teacher as above.</a:t>
          </a:r>
          <a:endParaRPr lang="en-US"/>
        </a:p>
      </dgm:t>
    </dgm:pt>
    <dgm:pt modelId="{29638E50-4540-4387-9781-F476D885ADB8}" type="parTrans" cxnId="{83177A4B-193B-4B86-ADE3-8F6563D5CF3D}">
      <dgm:prSet/>
      <dgm:spPr/>
      <dgm:t>
        <a:bodyPr/>
        <a:lstStyle/>
        <a:p>
          <a:endParaRPr lang="en-US"/>
        </a:p>
      </dgm:t>
    </dgm:pt>
    <dgm:pt modelId="{216057E9-ACF1-46B6-940D-D8D9555ED946}" type="sibTrans" cxnId="{83177A4B-193B-4B86-ADE3-8F6563D5CF3D}">
      <dgm:prSet/>
      <dgm:spPr/>
      <dgm:t>
        <a:bodyPr/>
        <a:lstStyle/>
        <a:p>
          <a:endParaRPr lang="en-US"/>
        </a:p>
      </dgm:t>
    </dgm:pt>
    <dgm:pt modelId="{58D78948-A54A-4ADC-A35D-B753B6808FE5}" type="pres">
      <dgm:prSet presAssocID="{5F66B567-7BB2-46F5-A293-31EE09392395}" presName="root" presStyleCnt="0">
        <dgm:presLayoutVars>
          <dgm:dir/>
          <dgm:resizeHandles val="exact"/>
        </dgm:presLayoutVars>
      </dgm:prSet>
      <dgm:spPr/>
    </dgm:pt>
    <dgm:pt modelId="{864A8121-BA76-4697-9744-165AF0F9761E}" type="pres">
      <dgm:prSet presAssocID="{E32FDEDE-7CA4-4B8A-9250-5B6E6011A72E}" presName="compNode" presStyleCnt="0"/>
      <dgm:spPr/>
    </dgm:pt>
    <dgm:pt modelId="{BBE6CAE2-F0B5-483D-98B4-11B66B78250A}" type="pres">
      <dgm:prSet presAssocID="{E32FDEDE-7CA4-4B8A-9250-5B6E6011A72E}" presName="bgRect" presStyleLbl="bgShp" presStyleIdx="0" presStyleCnt="5"/>
      <dgm:spPr/>
    </dgm:pt>
    <dgm:pt modelId="{2A525350-8B93-4128-A094-CEC6E82A6DFC}" type="pres">
      <dgm:prSet presAssocID="{E32FDEDE-7CA4-4B8A-9250-5B6E6011A72E}"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9138D348-B2C8-450A-ADA1-792B8CD2C918}" type="pres">
      <dgm:prSet presAssocID="{E32FDEDE-7CA4-4B8A-9250-5B6E6011A72E}" presName="spaceRect" presStyleCnt="0"/>
      <dgm:spPr/>
    </dgm:pt>
    <dgm:pt modelId="{56995C53-A754-4FC0-A92C-B7E2CCDEF63A}" type="pres">
      <dgm:prSet presAssocID="{E32FDEDE-7CA4-4B8A-9250-5B6E6011A72E}" presName="parTx" presStyleLbl="revTx" presStyleIdx="0" presStyleCnt="5">
        <dgm:presLayoutVars>
          <dgm:chMax val="0"/>
          <dgm:chPref val="0"/>
        </dgm:presLayoutVars>
      </dgm:prSet>
      <dgm:spPr/>
    </dgm:pt>
    <dgm:pt modelId="{855DD367-5F59-46EF-9C0D-17DF6878E07C}" type="pres">
      <dgm:prSet presAssocID="{2FA39185-80C5-44CD-B6DE-D334E59F2EB4}" presName="sibTrans" presStyleCnt="0"/>
      <dgm:spPr/>
    </dgm:pt>
    <dgm:pt modelId="{2609FA4C-9B76-419A-9D57-DC2923ACE103}" type="pres">
      <dgm:prSet presAssocID="{384610D2-F939-40A2-9E63-C9C634FE2782}" presName="compNode" presStyleCnt="0"/>
      <dgm:spPr/>
    </dgm:pt>
    <dgm:pt modelId="{62239A03-D677-47A9-8454-4B3D9F6F5047}" type="pres">
      <dgm:prSet presAssocID="{384610D2-F939-40A2-9E63-C9C634FE2782}" presName="bgRect" presStyleLbl="bgShp" presStyleIdx="1" presStyleCnt="5"/>
      <dgm:spPr/>
    </dgm:pt>
    <dgm:pt modelId="{AAB9FD44-FFC3-4BAD-A874-2E20BB8A160B}" type="pres">
      <dgm:prSet presAssocID="{384610D2-F939-40A2-9E63-C9C634FE278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end"/>
        </a:ext>
      </dgm:extLst>
    </dgm:pt>
    <dgm:pt modelId="{D6C0DA57-55BC-4525-A509-A7A833E815B9}" type="pres">
      <dgm:prSet presAssocID="{384610D2-F939-40A2-9E63-C9C634FE2782}" presName="spaceRect" presStyleCnt="0"/>
      <dgm:spPr/>
    </dgm:pt>
    <dgm:pt modelId="{386DC129-374D-4A38-A0B2-339F5AA8AD7E}" type="pres">
      <dgm:prSet presAssocID="{384610D2-F939-40A2-9E63-C9C634FE2782}" presName="parTx" presStyleLbl="revTx" presStyleIdx="1" presStyleCnt="5">
        <dgm:presLayoutVars>
          <dgm:chMax val="0"/>
          <dgm:chPref val="0"/>
        </dgm:presLayoutVars>
      </dgm:prSet>
      <dgm:spPr/>
    </dgm:pt>
    <dgm:pt modelId="{65409314-B4F5-4D59-9AB2-B8D0BDDB466E}" type="pres">
      <dgm:prSet presAssocID="{08DF227A-DFB8-404D-B5DB-D1CFC234E5A7}" presName="sibTrans" presStyleCnt="0"/>
      <dgm:spPr/>
    </dgm:pt>
    <dgm:pt modelId="{6C7DF95C-1BED-4BE8-B16F-457FF4315620}" type="pres">
      <dgm:prSet presAssocID="{9A4F1156-917B-48FC-8E9B-567547EFA7FC}" presName="compNode" presStyleCnt="0"/>
      <dgm:spPr/>
    </dgm:pt>
    <dgm:pt modelId="{E0F7560F-DF63-406C-B84C-2B910D865CDC}" type="pres">
      <dgm:prSet presAssocID="{9A4F1156-917B-48FC-8E9B-567547EFA7FC}" presName="bgRect" presStyleLbl="bgShp" presStyleIdx="2" presStyleCnt="5"/>
      <dgm:spPr/>
    </dgm:pt>
    <dgm:pt modelId="{6A404561-2F9A-44CA-954E-0830C54EAB5B}" type="pres">
      <dgm:prSet presAssocID="{9A4F1156-917B-48FC-8E9B-567547EFA7F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mail"/>
        </a:ext>
      </dgm:extLst>
    </dgm:pt>
    <dgm:pt modelId="{0308F527-9C7F-49BB-AC39-A8250944E81E}" type="pres">
      <dgm:prSet presAssocID="{9A4F1156-917B-48FC-8E9B-567547EFA7FC}" presName="spaceRect" presStyleCnt="0"/>
      <dgm:spPr/>
    </dgm:pt>
    <dgm:pt modelId="{42CA3AA0-284F-4FA8-BCED-FCDF4952C86A}" type="pres">
      <dgm:prSet presAssocID="{9A4F1156-917B-48FC-8E9B-567547EFA7FC}" presName="parTx" presStyleLbl="revTx" presStyleIdx="2" presStyleCnt="5">
        <dgm:presLayoutVars>
          <dgm:chMax val="0"/>
          <dgm:chPref val="0"/>
        </dgm:presLayoutVars>
      </dgm:prSet>
      <dgm:spPr/>
    </dgm:pt>
    <dgm:pt modelId="{0887A854-E264-421C-87DD-D2DC7706582F}" type="pres">
      <dgm:prSet presAssocID="{9257B285-147A-4901-BDEB-7922A840BFBA}" presName="sibTrans" presStyleCnt="0"/>
      <dgm:spPr/>
    </dgm:pt>
    <dgm:pt modelId="{8F974A71-EBCD-4CF9-A330-77CEADE8C6EA}" type="pres">
      <dgm:prSet presAssocID="{3D8EA526-7571-45C8-B14D-66C2EC659AFB}" presName="compNode" presStyleCnt="0"/>
      <dgm:spPr/>
    </dgm:pt>
    <dgm:pt modelId="{852FE2C1-9094-44FA-AE5B-0347A68B4A93}" type="pres">
      <dgm:prSet presAssocID="{3D8EA526-7571-45C8-B14D-66C2EC659AFB}" presName="bgRect" presStyleLbl="bgShp" presStyleIdx="3" presStyleCnt="5"/>
      <dgm:spPr/>
    </dgm:pt>
    <dgm:pt modelId="{C3ADC9FA-908C-4063-AF36-5E834E166FF9}" type="pres">
      <dgm:prSet presAssocID="{3D8EA526-7571-45C8-B14D-66C2EC659AF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Envelope"/>
        </a:ext>
      </dgm:extLst>
    </dgm:pt>
    <dgm:pt modelId="{797E18CD-9178-436C-9151-64755B71B88E}" type="pres">
      <dgm:prSet presAssocID="{3D8EA526-7571-45C8-B14D-66C2EC659AFB}" presName="spaceRect" presStyleCnt="0"/>
      <dgm:spPr/>
    </dgm:pt>
    <dgm:pt modelId="{DA554E56-DE73-4D21-9AB5-2517BD905CCD}" type="pres">
      <dgm:prSet presAssocID="{3D8EA526-7571-45C8-B14D-66C2EC659AFB}" presName="parTx" presStyleLbl="revTx" presStyleIdx="3" presStyleCnt="5">
        <dgm:presLayoutVars>
          <dgm:chMax val="0"/>
          <dgm:chPref val="0"/>
        </dgm:presLayoutVars>
      </dgm:prSet>
      <dgm:spPr/>
    </dgm:pt>
    <dgm:pt modelId="{3B4225F5-14DF-4534-85C8-AF36C3205312}" type="pres">
      <dgm:prSet presAssocID="{CA5C47B4-E5FA-416C-98A7-F5EEFD97C46C}" presName="sibTrans" presStyleCnt="0"/>
      <dgm:spPr/>
    </dgm:pt>
    <dgm:pt modelId="{7C0B9842-D0C2-46EC-B9A8-A755BA264FD8}" type="pres">
      <dgm:prSet presAssocID="{ECC9BD98-5F5B-409B-B5A3-DBFB44779C43}" presName="compNode" presStyleCnt="0"/>
      <dgm:spPr/>
    </dgm:pt>
    <dgm:pt modelId="{6EC171BB-968C-48F9-ACA2-192948F9B5DC}" type="pres">
      <dgm:prSet presAssocID="{ECC9BD98-5F5B-409B-B5A3-DBFB44779C43}" presName="bgRect" presStyleLbl="bgShp" presStyleIdx="4" presStyleCnt="5"/>
      <dgm:spPr/>
    </dgm:pt>
    <dgm:pt modelId="{877D43A5-DC04-4EBC-9B57-DC32179EB423}" type="pres">
      <dgm:prSet presAssocID="{ECC9BD98-5F5B-409B-B5A3-DBFB44779C4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8985EABC-28D2-41A3-8064-BE4D35B28AB3}" type="pres">
      <dgm:prSet presAssocID="{ECC9BD98-5F5B-409B-B5A3-DBFB44779C43}" presName="spaceRect" presStyleCnt="0"/>
      <dgm:spPr/>
    </dgm:pt>
    <dgm:pt modelId="{887AE5D7-FC35-4E25-BD7B-D05277F6342C}" type="pres">
      <dgm:prSet presAssocID="{ECC9BD98-5F5B-409B-B5A3-DBFB44779C43}" presName="parTx" presStyleLbl="revTx" presStyleIdx="4" presStyleCnt="5">
        <dgm:presLayoutVars>
          <dgm:chMax val="0"/>
          <dgm:chPref val="0"/>
        </dgm:presLayoutVars>
      </dgm:prSet>
      <dgm:spPr/>
    </dgm:pt>
  </dgm:ptLst>
  <dgm:cxnLst>
    <dgm:cxn modelId="{21113930-FBE5-4885-A82A-CB1FECCB088F}" type="presOf" srcId="{384610D2-F939-40A2-9E63-C9C634FE2782}" destId="{386DC129-374D-4A38-A0B2-339F5AA8AD7E}" srcOrd="0" destOrd="0" presId="urn:microsoft.com/office/officeart/2018/2/layout/IconVerticalSolidList"/>
    <dgm:cxn modelId="{0FE8D563-B5D6-4F13-9948-D00E4600D639}" type="presOf" srcId="{3D8EA526-7571-45C8-B14D-66C2EC659AFB}" destId="{DA554E56-DE73-4D21-9AB5-2517BD905CCD}" srcOrd="0" destOrd="0" presId="urn:microsoft.com/office/officeart/2018/2/layout/IconVerticalSolidList"/>
    <dgm:cxn modelId="{B205B346-5616-4A46-96AD-B4BFE58DEA16}" srcId="{5F66B567-7BB2-46F5-A293-31EE09392395}" destId="{3D8EA526-7571-45C8-B14D-66C2EC659AFB}" srcOrd="3" destOrd="0" parTransId="{D265D74E-ADF9-453C-AD6E-ED79D21508EA}" sibTransId="{CA5C47B4-E5FA-416C-98A7-F5EEFD97C46C}"/>
    <dgm:cxn modelId="{089FCB48-CE2A-4D68-B37F-76DCF43B159B}" srcId="{5F66B567-7BB2-46F5-A293-31EE09392395}" destId="{E32FDEDE-7CA4-4B8A-9250-5B6E6011A72E}" srcOrd="0" destOrd="0" parTransId="{9C96B79B-44B4-45BB-AB99-76E117AE2713}" sibTransId="{2FA39185-80C5-44CD-B6DE-D334E59F2EB4}"/>
    <dgm:cxn modelId="{83177A4B-193B-4B86-ADE3-8F6563D5CF3D}" srcId="{5F66B567-7BB2-46F5-A293-31EE09392395}" destId="{ECC9BD98-5F5B-409B-B5A3-DBFB44779C43}" srcOrd="4" destOrd="0" parTransId="{29638E50-4540-4387-9781-F476D885ADB8}" sibTransId="{216057E9-ACF1-46B6-940D-D8D9555ED946}"/>
    <dgm:cxn modelId="{10874A50-B0C1-4F54-8081-65ADC418F5C2}" type="presOf" srcId="{ECC9BD98-5F5B-409B-B5A3-DBFB44779C43}" destId="{887AE5D7-FC35-4E25-BD7B-D05277F6342C}" srcOrd="0" destOrd="0" presId="urn:microsoft.com/office/officeart/2018/2/layout/IconVerticalSolidList"/>
    <dgm:cxn modelId="{2BE3E051-6CC5-4B57-AEB4-203B287ED3D7}" srcId="{5F66B567-7BB2-46F5-A293-31EE09392395}" destId="{9A4F1156-917B-48FC-8E9B-567547EFA7FC}" srcOrd="2" destOrd="0" parTransId="{999874E1-309D-4B04-85C3-852296E0F5AA}" sibTransId="{9257B285-147A-4901-BDEB-7922A840BFBA}"/>
    <dgm:cxn modelId="{B1DF4AA0-277E-41CC-846D-E3B93A9D8A9D}" srcId="{5F66B567-7BB2-46F5-A293-31EE09392395}" destId="{384610D2-F939-40A2-9E63-C9C634FE2782}" srcOrd="1" destOrd="0" parTransId="{17AD9721-014E-47D4-9CD0-F4299B28CC20}" sibTransId="{08DF227A-DFB8-404D-B5DB-D1CFC234E5A7}"/>
    <dgm:cxn modelId="{38678AA4-03A8-41AA-A3FE-FB200F6B1978}" type="presOf" srcId="{9A4F1156-917B-48FC-8E9B-567547EFA7FC}" destId="{42CA3AA0-284F-4FA8-BCED-FCDF4952C86A}" srcOrd="0" destOrd="0" presId="urn:microsoft.com/office/officeart/2018/2/layout/IconVerticalSolidList"/>
    <dgm:cxn modelId="{F5617BB2-EC14-43FB-9555-83D607E90DCC}" type="presOf" srcId="{E32FDEDE-7CA4-4B8A-9250-5B6E6011A72E}" destId="{56995C53-A754-4FC0-A92C-B7E2CCDEF63A}" srcOrd="0" destOrd="0" presId="urn:microsoft.com/office/officeart/2018/2/layout/IconVerticalSolidList"/>
    <dgm:cxn modelId="{10FC5AB5-C5B8-43B9-AEA2-06AEE48CFA8F}" type="presOf" srcId="{5F66B567-7BB2-46F5-A293-31EE09392395}" destId="{58D78948-A54A-4ADC-A35D-B753B6808FE5}" srcOrd="0" destOrd="0" presId="urn:microsoft.com/office/officeart/2018/2/layout/IconVerticalSolidList"/>
    <dgm:cxn modelId="{4CEF8858-258B-4190-B43E-BA780E0567EC}" type="presParOf" srcId="{58D78948-A54A-4ADC-A35D-B753B6808FE5}" destId="{864A8121-BA76-4697-9744-165AF0F9761E}" srcOrd="0" destOrd="0" presId="urn:microsoft.com/office/officeart/2018/2/layout/IconVerticalSolidList"/>
    <dgm:cxn modelId="{480881E9-07AD-4A75-9FA7-3DE09356824A}" type="presParOf" srcId="{864A8121-BA76-4697-9744-165AF0F9761E}" destId="{BBE6CAE2-F0B5-483D-98B4-11B66B78250A}" srcOrd="0" destOrd="0" presId="urn:microsoft.com/office/officeart/2018/2/layout/IconVerticalSolidList"/>
    <dgm:cxn modelId="{1582382E-B85F-400B-A371-4493D73BF0AA}" type="presParOf" srcId="{864A8121-BA76-4697-9744-165AF0F9761E}" destId="{2A525350-8B93-4128-A094-CEC6E82A6DFC}" srcOrd="1" destOrd="0" presId="urn:microsoft.com/office/officeart/2018/2/layout/IconVerticalSolidList"/>
    <dgm:cxn modelId="{435CB596-D364-4237-BA2A-D471D13F94C8}" type="presParOf" srcId="{864A8121-BA76-4697-9744-165AF0F9761E}" destId="{9138D348-B2C8-450A-ADA1-792B8CD2C918}" srcOrd="2" destOrd="0" presId="urn:microsoft.com/office/officeart/2018/2/layout/IconVerticalSolidList"/>
    <dgm:cxn modelId="{7DF11EA4-5A80-458A-B349-5207C56BC015}" type="presParOf" srcId="{864A8121-BA76-4697-9744-165AF0F9761E}" destId="{56995C53-A754-4FC0-A92C-B7E2CCDEF63A}" srcOrd="3" destOrd="0" presId="urn:microsoft.com/office/officeart/2018/2/layout/IconVerticalSolidList"/>
    <dgm:cxn modelId="{B7A402DA-7BC5-4DDD-8C11-4B3B36D994DF}" type="presParOf" srcId="{58D78948-A54A-4ADC-A35D-B753B6808FE5}" destId="{855DD367-5F59-46EF-9C0D-17DF6878E07C}" srcOrd="1" destOrd="0" presId="urn:microsoft.com/office/officeart/2018/2/layout/IconVerticalSolidList"/>
    <dgm:cxn modelId="{A5ED0EFC-4C64-4648-A8AF-8918D4867EEC}" type="presParOf" srcId="{58D78948-A54A-4ADC-A35D-B753B6808FE5}" destId="{2609FA4C-9B76-419A-9D57-DC2923ACE103}" srcOrd="2" destOrd="0" presId="urn:microsoft.com/office/officeart/2018/2/layout/IconVerticalSolidList"/>
    <dgm:cxn modelId="{693BC3F2-FA3D-4DB8-B545-44F4055CEA0C}" type="presParOf" srcId="{2609FA4C-9B76-419A-9D57-DC2923ACE103}" destId="{62239A03-D677-47A9-8454-4B3D9F6F5047}" srcOrd="0" destOrd="0" presId="urn:microsoft.com/office/officeart/2018/2/layout/IconVerticalSolidList"/>
    <dgm:cxn modelId="{8BCF2B98-26EF-46F9-A01F-3D5920D5D695}" type="presParOf" srcId="{2609FA4C-9B76-419A-9D57-DC2923ACE103}" destId="{AAB9FD44-FFC3-4BAD-A874-2E20BB8A160B}" srcOrd="1" destOrd="0" presId="urn:microsoft.com/office/officeart/2018/2/layout/IconVerticalSolidList"/>
    <dgm:cxn modelId="{CC90346A-650B-4DC6-9822-1D08A8419052}" type="presParOf" srcId="{2609FA4C-9B76-419A-9D57-DC2923ACE103}" destId="{D6C0DA57-55BC-4525-A509-A7A833E815B9}" srcOrd="2" destOrd="0" presId="urn:microsoft.com/office/officeart/2018/2/layout/IconVerticalSolidList"/>
    <dgm:cxn modelId="{E24D3F2D-4BD8-405E-ADCB-CFCE6554EF30}" type="presParOf" srcId="{2609FA4C-9B76-419A-9D57-DC2923ACE103}" destId="{386DC129-374D-4A38-A0B2-339F5AA8AD7E}" srcOrd="3" destOrd="0" presId="urn:microsoft.com/office/officeart/2018/2/layout/IconVerticalSolidList"/>
    <dgm:cxn modelId="{C2D5F46E-374F-457C-9C6E-F015BEF11F13}" type="presParOf" srcId="{58D78948-A54A-4ADC-A35D-B753B6808FE5}" destId="{65409314-B4F5-4D59-9AB2-B8D0BDDB466E}" srcOrd="3" destOrd="0" presId="urn:microsoft.com/office/officeart/2018/2/layout/IconVerticalSolidList"/>
    <dgm:cxn modelId="{A301F287-2820-4F34-A1EF-7D33E4B79045}" type="presParOf" srcId="{58D78948-A54A-4ADC-A35D-B753B6808FE5}" destId="{6C7DF95C-1BED-4BE8-B16F-457FF4315620}" srcOrd="4" destOrd="0" presId="urn:microsoft.com/office/officeart/2018/2/layout/IconVerticalSolidList"/>
    <dgm:cxn modelId="{70C3C184-4B64-4603-AA4A-6823109860F6}" type="presParOf" srcId="{6C7DF95C-1BED-4BE8-B16F-457FF4315620}" destId="{E0F7560F-DF63-406C-B84C-2B910D865CDC}" srcOrd="0" destOrd="0" presId="urn:microsoft.com/office/officeart/2018/2/layout/IconVerticalSolidList"/>
    <dgm:cxn modelId="{F684B927-A759-41D4-96AD-ECA636A9D30C}" type="presParOf" srcId="{6C7DF95C-1BED-4BE8-B16F-457FF4315620}" destId="{6A404561-2F9A-44CA-954E-0830C54EAB5B}" srcOrd="1" destOrd="0" presId="urn:microsoft.com/office/officeart/2018/2/layout/IconVerticalSolidList"/>
    <dgm:cxn modelId="{A57E945E-EB0E-4A68-8AE2-D77D8EE7CB04}" type="presParOf" srcId="{6C7DF95C-1BED-4BE8-B16F-457FF4315620}" destId="{0308F527-9C7F-49BB-AC39-A8250944E81E}" srcOrd="2" destOrd="0" presId="urn:microsoft.com/office/officeart/2018/2/layout/IconVerticalSolidList"/>
    <dgm:cxn modelId="{32769060-27F0-4075-A4C5-DD8931E5CD45}" type="presParOf" srcId="{6C7DF95C-1BED-4BE8-B16F-457FF4315620}" destId="{42CA3AA0-284F-4FA8-BCED-FCDF4952C86A}" srcOrd="3" destOrd="0" presId="urn:microsoft.com/office/officeart/2018/2/layout/IconVerticalSolidList"/>
    <dgm:cxn modelId="{F82B8F6F-81BC-44FA-93C2-DF9A65EED9BA}" type="presParOf" srcId="{58D78948-A54A-4ADC-A35D-B753B6808FE5}" destId="{0887A854-E264-421C-87DD-D2DC7706582F}" srcOrd="5" destOrd="0" presId="urn:microsoft.com/office/officeart/2018/2/layout/IconVerticalSolidList"/>
    <dgm:cxn modelId="{DBC26A92-30B4-4B27-AE6A-98DF7035EB04}" type="presParOf" srcId="{58D78948-A54A-4ADC-A35D-B753B6808FE5}" destId="{8F974A71-EBCD-4CF9-A330-77CEADE8C6EA}" srcOrd="6" destOrd="0" presId="urn:microsoft.com/office/officeart/2018/2/layout/IconVerticalSolidList"/>
    <dgm:cxn modelId="{A964637D-2D15-42D1-8A1A-B7F3D3BB5A9A}" type="presParOf" srcId="{8F974A71-EBCD-4CF9-A330-77CEADE8C6EA}" destId="{852FE2C1-9094-44FA-AE5B-0347A68B4A93}" srcOrd="0" destOrd="0" presId="urn:microsoft.com/office/officeart/2018/2/layout/IconVerticalSolidList"/>
    <dgm:cxn modelId="{17381FF7-C1F1-4A91-9E15-2ECC58AC4001}" type="presParOf" srcId="{8F974A71-EBCD-4CF9-A330-77CEADE8C6EA}" destId="{C3ADC9FA-908C-4063-AF36-5E834E166FF9}" srcOrd="1" destOrd="0" presId="urn:microsoft.com/office/officeart/2018/2/layout/IconVerticalSolidList"/>
    <dgm:cxn modelId="{A8F93D45-B82A-49F0-9CB9-F280CDFA453C}" type="presParOf" srcId="{8F974A71-EBCD-4CF9-A330-77CEADE8C6EA}" destId="{797E18CD-9178-436C-9151-64755B71B88E}" srcOrd="2" destOrd="0" presId="urn:microsoft.com/office/officeart/2018/2/layout/IconVerticalSolidList"/>
    <dgm:cxn modelId="{0C9F46DB-30E1-47B5-8942-FF59B6EF0BCA}" type="presParOf" srcId="{8F974A71-EBCD-4CF9-A330-77CEADE8C6EA}" destId="{DA554E56-DE73-4D21-9AB5-2517BD905CCD}" srcOrd="3" destOrd="0" presId="urn:microsoft.com/office/officeart/2018/2/layout/IconVerticalSolidList"/>
    <dgm:cxn modelId="{AAB8DE54-4D1C-45C9-8053-D78198EA4F6C}" type="presParOf" srcId="{58D78948-A54A-4ADC-A35D-B753B6808FE5}" destId="{3B4225F5-14DF-4534-85C8-AF36C3205312}" srcOrd="7" destOrd="0" presId="urn:microsoft.com/office/officeart/2018/2/layout/IconVerticalSolidList"/>
    <dgm:cxn modelId="{98D1D0EF-184B-4F20-B8BD-AE8F40766E30}" type="presParOf" srcId="{58D78948-A54A-4ADC-A35D-B753B6808FE5}" destId="{7C0B9842-D0C2-46EC-B9A8-A755BA264FD8}" srcOrd="8" destOrd="0" presId="urn:microsoft.com/office/officeart/2018/2/layout/IconVerticalSolidList"/>
    <dgm:cxn modelId="{3C9690B1-0E0E-4785-83A6-4FD6CC40E39C}" type="presParOf" srcId="{7C0B9842-D0C2-46EC-B9A8-A755BA264FD8}" destId="{6EC171BB-968C-48F9-ACA2-192948F9B5DC}" srcOrd="0" destOrd="0" presId="urn:microsoft.com/office/officeart/2018/2/layout/IconVerticalSolidList"/>
    <dgm:cxn modelId="{3F6FB759-E0C8-4729-B478-4511E7394F87}" type="presParOf" srcId="{7C0B9842-D0C2-46EC-B9A8-A755BA264FD8}" destId="{877D43A5-DC04-4EBC-9B57-DC32179EB423}" srcOrd="1" destOrd="0" presId="urn:microsoft.com/office/officeart/2018/2/layout/IconVerticalSolidList"/>
    <dgm:cxn modelId="{10FECFC1-8351-4DAA-AD37-1BC683D9E430}" type="presParOf" srcId="{7C0B9842-D0C2-46EC-B9A8-A755BA264FD8}" destId="{8985EABC-28D2-41A3-8064-BE4D35B28AB3}" srcOrd="2" destOrd="0" presId="urn:microsoft.com/office/officeart/2018/2/layout/IconVerticalSolidList"/>
    <dgm:cxn modelId="{2FBEB2E9-9D33-4EE1-9541-D360AB3A70C9}" type="presParOf" srcId="{7C0B9842-D0C2-46EC-B9A8-A755BA264FD8}" destId="{887AE5D7-FC35-4E25-BD7B-D05277F6342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CAE2-F0B5-483D-98B4-11B66B78250A}">
      <dsp:nvSpPr>
        <dsp:cNvPr id="0" name=""/>
        <dsp:cNvSpPr/>
      </dsp:nvSpPr>
      <dsp:spPr>
        <a:xfrm>
          <a:off x="0" y="3400"/>
          <a:ext cx="10515600" cy="7242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525350-8B93-4128-A094-CEC6E82A6DFC}">
      <dsp:nvSpPr>
        <dsp:cNvPr id="0" name=""/>
        <dsp:cNvSpPr/>
      </dsp:nvSpPr>
      <dsp:spPr>
        <a:xfrm>
          <a:off x="219097" y="166365"/>
          <a:ext cx="398359" cy="398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995C53-A754-4FC0-A92C-B7E2CCDEF63A}">
      <dsp:nvSpPr>
        <dsp:cNvPr id="0" name=""/>
        <dsp:cNvSpPr/>
      </dsp:nvSpPr>
      <dsp:spPr>
        <a:xfrm>
          <a:off x="836555" y="3400"/>
          <a:ext cx="9679044" cy="724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54" tIns="76654" rIns="76654" bIns="76654" numCol="1" spcCol="1270" anchor="ctr" anchorCtr="0">
          <a:noAutofit/>
        </a:bodyPr>
        <a:lstStyle/>
        <a:p>
          <a:pPr marL="0" lvl="0" indent="0" algn="l" defTabSz="800100">
            <a:lnSpc>
              <a:spcPct val="100000"/>
            </a:lnSpc>
            <a:spcBef>
              <a:spcPct val="0"/>
            </a:spcBef>
            <a:spcAft>
              <a:spcPct val="35000"/>
            </a:spcAft>
            <a:buNone/>
          </a:pPr>
          <a:r>
            <a:rPr lang="en-GB" sz="1800" kern="1200"/>
            <a:t>Face to face - If you need to talk to your class teacher, please let them know at the beginning/ end of the day.  If it is at the end of the day, please wait until all children have been dismissed.</a:t>
          </a:r>
          <a:endParaRPr lang="en-US" sz="1800" kern="1200"/>
        </a:p>
      </dsp:txBody>
      <dsp:txXfrm>
        <a:off x="836555" y="3400"/>
        <a:ext cx="9679044" cy="724290"/>
      </dsp:txXfrm>
    </dsp:sp>
    <dsp:sp modelId="{62239A03-D677-47A9-8454-4B3D9F6F5047}">
      <dsp:nvSpPr>
        <dsp:cNvPr id="0" name=""/>
        <dsp:cNvSpPr/>
      </dsp:nvSpPr>
      <dsp:spPr>
        <a:xfrm>
          <a:off x="0" y="908763"/>
          <a:ext cx="10515600" cy="7242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B9FD44-FFC3-4BAD-A874-2E20BB8A160B}">
      <dsp:nvSpPr>
        <dsp:cNvPr id="0" name=""/>
        <dsp:cNvSpPr/>
      </dsp:nvSpPr>
      <dsp:spPr>
        <a:xfrm>
          <a:off x="219097" y="1071728"/>
          <a:ext cx="398359" cy="398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6DC129-374D-4A38-A0B2-339F5AA8AD7E}">
      <dsp:nvSpPr>
        <dsp:cNvPr id="0" name=""/>
        <dsp:cNvSpPr/>
      </dsp:nvSpPr>
      <dsp:spPr>
        <a:xfrm>
          <a:off x="836555" y="908763"/>
          <a:ext cx="9679044" cy="724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54" tIns="76654" rIns="76654" bIns="76654" numCol="1" spcCol="1270" anchor="ctr" anchorCtr="0">
          <a:noAutofit/>
        </a:bodyPr>
        <a:lstStyle/>
        <a:p>
          <a:pPr marL="0" lvl="0" indent="0" algn="l" defTabSz="800100">
            <a:lnSpc>
              <a:spcPct val="100000"/>
            </a:lnSpc>
            <a:spcBef>
              <a:spcPct val="0"/>
            </a:spcBef>
            <a:spcAft>
              <a:spcPct val="35000"/>
            </a:spcAft>
            <a:buNone/>
          </a:pPr>
          <a:r>
            <a:rPr lang="en-GB" sz="1800" kern="1200"/>
            <a:t>By email – Please send an email to the school office</a:t>
          </a:r>
          <a:endParaRPr lang="en-US" sz="1800" kern="1200"/>
        </a:p>
      </dsp:txBody>
      <dsp:txXfrm>
        <a:off x="836555" y="908763"/>
        <a:ext cx="9679044" cy="724290"/>
      </dsp:txXfrm>
    </dsp:sp>
    <dsp:sp modelId="{E0F7560F-DF63-406C-B84C-2B910D865CDC}">
      <dsp:nvSpPr>
        <dsp:cNvPr id="0" name=""/>
        <dsp:cNvSpPr/>
      </dsp:nvSpPr>
      <dsp:spPr>
        <a:xfrm>
          <a:off x="0" y="1814126"/>
          <a:ext cx="10515600" cy="7242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404561-2F9A-44CA-954E-0830C54EAB5B}">
      <dsp:nvSpPr>
        <dsp:cNvPr id="0" name=""/>
        <dsp:cNvSpPr/>
      </dsp:nvSpPr>
      <dsp:spPr>
        <a:xfrm>
          <a:off x="219097" y="1977092"/>
          <a:ext cx="398359" cy="398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CA3AA0-284F-4FA8-BCED-FCDF4952C86A}">
      <dsp:nvSpPr>
        <dsp:cNvPr id="0" name=""/>
        <dsp:cNvSpPr/>
      </dsp:nvSpPr>
      <dsp:spPr>
        <a:xfrm>
          <a:off x="836555" y="1814126"/>
          <a:ext cx="9679044" cy="724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54" tIns="76654" rIns="76654" bIns="76654" numCol="1" spcCol="1270" anchor="ctr" anchorCtr="0">
          <a:noAutofit/>
        </a:bodyPr>
        <a:lstStyle/>
        <a:p>
          <a:pPr marL="0" lvl="0" indent="0" algn="l" defTabSz="800100">
            <a:lnSpc>
              <a:spcPct val="100000"/>
            </a:lnSpc>
            <a:spcBef>
              <a:spcPct val="0"/>
            </a:spcBef>
            <a:spcAft>
              <a:spcPct val="35000"/>
            </a:spcAft>
            <a:buNone/>
          </a:pPr>
          <a:r>
            <a:rPr lang="en-GB" sz="1800" kern="1200">
              <a:hlinkClick xmlns:r="http://schemas.openxmlformats.org/officeDocument/2006/relationships" r:id="rId4"/>
            </a:rPr>
            <a:t>admin@campsbourne.haringey.sch.uk</a:t>
          </a:r>
          <a:endParaRPr lang="en-US" sz="1800" kern="1200"/>
        </a:p>
      </dsp:txBody>
      <dsp:txXfrm>
        <a:off x="836555" y="1814126"/>
        <a:ext cx="9679044" cy="724290"/>
      </dsp:txXfrm>
    </dsp:sp>
    <dsp:sp modelId="{852FE2C1-9094-44FA-AE5B-0347A68B4A93}">
      <dsp:nvSpPr>
        <dsp:cNvPr id="0" name=""/>
        <dsp:cNvSpPr/>
      </dsp:nvSpPr>
      <dsp:spPr>
        <a:xfrm>
          <a:off x="0" y="2719489"/>
          <a:ext cx="10515600" cy="7242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ADC9FA-908C-4063-AF36-5E834E166FF9}">
      <dsp:nvSpPr>
        <dsp:cNvPr id="0" name=""/>
        <dsp:cNvSpPr/>
      </dsp:nvSpPr>
      <dsp:spPr>
        <a:xfrm>
          <a:off x="219097" y="2882455"/>
          <a:ext cx="398359" cy="398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554E56-DE73-4D21-9AB5-2517BD905CCD}">
      <dsp:nvSpPr>
        <dsp:cNvPr id="0" name=""/>
        <dsp:cNvSpPr/>
      </dsp:nvSpPr>
      <dsp:spPr>
        <a:xfrm>
          <a:off x="836555" y="2719489"/>
          <a:ext cx="9679044" cy="724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54" tIns="76654" rIns="76654" bIns="76654" numCol="1" spcCol="1270" anchor="ctr" anchorCtr="0">
          <a:noAutofit/>
        </a:bodyPr>
        <a:lstStyle/>
        <a:p>
          <a:pPr marL="0" lvl="0" indent="0" algn="l" defTabSz="800100">
            <a:lnSpc>
              <a:spcPct val="100000"/>
            </a:lnSpc>
            <a:spcBef>
              <a:spcPct val="0"/>
            </a:spcBef>
            <a:spcAft>
              <a:spcPct val="35000"/>
            </a:spcAft>
            <a:buNone/>
          </a:pPr>
          <a:r>
            <a:rPr lang="en-GB" sz="1800" kern="1200"/>
            <a:t>We will endeavour to respond to your email within 5 working days. </a:t>
          </a:r>
          <a:endParaRPr lang="en-US" sz="1800" kern="1200"/>
        </a:p>
      </dsp:txBody>
      <dsp:txXfrm>
        <a:off x="836555" y="2719489"/>
        <a:ext cx="9679044" cy="724290"/>
      </dsp:txXfrm>
    </dsp:sp>
    <dsp:sp modelId="{6EC171BB-968C-48F9-ACA2-192948F9B5DC}">
      <dsp:nvSpPr>
        <dsp:cNvPr id="0" name=""/>
        <dsp:cNvSpPr/>
      </dsp:nvSpPr>
      <dsp:spPr>
        <a:xfrm>
          <a:off x="0" y="3624853"/>
          <a:ext cx="10515600" cy="7242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7D43A5-DC04-4EBC-9B57-DC32179EB423}">
      <dsp:nvSpPr>
        <dsp:cNvPr id="0" name=""/>
        <dsp:cNvSpPr/>
      </dsp:nvSpPr>
      <dsp:spPr>
        <a:xfrm>
          <a:off x="219097" y="3787818"/>
          <a:ext cx="398359" cy="398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7AE5D7-FC35-4E25-BD7B-D05277F6342C}">
      <dsp:nvSpPr>
        <dsp:cNvPr id="0" name=""/>
        <dsp:cNvSpPr/>
      </dsp:nvSpPr>
      <dsp:spPr>
        <a:xfrm>
          <a:off x="836555" y="3624853"/>
          <a:ext cx="9679044" cy="724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54" tIns="76654" rIns="76654" bIns="76654" numCol="1" spcCol="1270" anchor="ctr" anchorCtr="0">
          <a:noAutofit/>
        </a:bodyPr>
        <a:lstStyle/>
        <a:p>
          <a:pPr marL="0" lvl="0" indent="0" algn="l" defTabSz="800100">
            <a:lnSpc>
              <a:spcPct val="100000"/>
            </a:lnSpc>
            <a:spcBef>
              <a:spcPct val="0"/>
            </a:spcBef>
            <a:spcAft>
              <a:spcPct val="35000"/>
            </a:spcAft>
            <a:buNone/>
          </a:pPr>
          <a:r>
            <a:rPr lang="en-GB" sz="1800" kern="1200"/>
            <a:t>If it is urgent please contact your class teacher as above.</a:t>
          </a:r>
          <a:endParaRPr lang="en-US" sz="1800" kern="1200"/>
        </a:p>
      </dsp:txBody>
      <dsp:txXfrm>
        <a:off x="836555" y="3624853"/>
        <a:ext cx="9679044" cy="72429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48650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205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E1B3F2-A6CF-4D57-B10A-D4867B1CF6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7020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3E1B3F2-A6CF-4D57-B10A-D4867B1CF6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18380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3E1B3F2-A6CF-4D57-B10A-D4867B1CF6B6}"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81926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3E1B3F2-A6CF-4D57-B10A-D4867B1CF6B6}"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07807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1B3F2-A6CF-4D57-B10A-D4867B1CF6B6}"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5196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99596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73026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58790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64064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1B3F2-A6CF-4D57-B10A-D4867B1CF6B6}" type="datetimeFigureOut">
              <a:rPr lang="en-GB" smtClean="0"/>
              <a:t>23/09/2026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CCA95-93C6-4DDA-AAB8-82B913814218}" type="slidenum">
              <a:rPr lang="en-GB" smtClean="0"/>
              <a:t>‹#›</a:t>
            </a:fld>
            <a:endParaRPr lang="en-GB"/>
          </a:p>
        </p:txBody>
      </p:sp>
    </p:spTree>
    <p:extLst>
      <p:ext uri="{BB962C8B-B14F-4D97-AF65-F5344CB8AC3E}">
        <p14:creationId xmlns:p14="http://schemas.microsoft.com/office/powerpoint/2010/main" val="356773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talk4writing.com/about/"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ampsbourne School and Extended Services, Nightingale Ln, London N8 7AF, UK"/>
          <p:cNvPicPr>
            <a:picLocks noChangeAspect="1" noChangeArrowheads="1"/>
          </p:cNvPicPr>
          <p:nvPr/>
        </p:nvPicPr>
        <p:blipFill>
          <a:blip r:embed="rId2" cstate="print">
            <a:extLst>
              <a:ext uri="{28A0092B-C50C-407E-A947-70E740481C1C}">
                <a14:useLocalDpi xmlns:a14="http://schemas.microsoft.com/office/drawing/2010/main" val="0"/>
              </a:ext>
            </a:extLst>
          </a:blip>
          <a:srcRect t="6381" r="-2" b="25354"/>
          <a:stretch>
            <a:fillRect/>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343650" y="4623758"/>
            <a:ext cx="5505814" cy="1311216"/>
          </a:xfrm>
        </p:spPr>
        <p:txBody>
          <a:bodyPr anchor="b">
            <a:normAutofit/>
          </a:bodyPr>
          <a:lstStyle/>
          <a:p>
            <a:r>
              <a:rPr lang="en-GB" sz="4400" b="1" dirty="0"/>
              <a:t>Welcome to Year 1</a:t>
            </a:r>
            <a:br>
              <a:rPr lang="en-GB" sz="4400" b="1" dirty="0"/>
            </a:br>
            <a:r>
              <a:rPr lang="en-GB" sz="4400" b="1" dirty="0"/>
              <a:t>Meet the Teacher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r="1" b="13502"/>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274855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8D436F-9ACD-4C92-AFC8-C934C527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0538E0-A884-4E60-A6AB-77D830E2F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2" y="3050434"/>
            <a:ext cx="3722933" cy="757130"/>
          </a:xfrm>
          <a:ln w="25400" cap="sq">
            <a:solidFill>
              <a:srgbClr val="FFFFFF"/>
            </a:solidFill>
            <a:miter lim="800000"/>
          </a:ln>
        </p:spPr>
        <p:txBody>
          <a:bodyPr wrap="square">
            <a:normAutofit/>
          </a:bodyPr>
          <a:lstStyle/>
          <a:p>
            <a:pPr algn="ctr"/>
            <a:r>
              <a:rPr lang="en-GB" b="1" dirty="0">
                <a:solidFill>
                  <a:srgbClr val="FFFFFF"/>
                </a:solidFill>
              </a:rPr>
              <a:t>Staff in Year 1</a:t>
            </a:r>
          </a:p>
        </p:txBody>
      </p:sp>
      <p:sp>
        <p:nvSpPr>
          <p:cNvPr id="13" name="Rectangle 12">
            <a:extLst>
              <a:ext uri="{FF2B5EF4-FFF2-40B4-BE49-F238E27FC236}">
                <a16:creationId xmlns:a16="http://schemas.microsoft.com/office/drawing/2014/main" id="{DB0D7DD0-1C67-4D4C-9E06-678233DB8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6574536" y="1104182"/>
            <a:ext cx="5053066" cy="2324818"/>
          </a:xfrm>
        </p:spPr>
        <p:txBody>
          <a:bodyPr>
            <a:normAutofit/>
          </a:bodyPr>
          <a:lstStyle/>
          <a:p>
            <a:pPr marL="0" indent="0" algn="ctr">
              <a:buNone/>
            </a:pPr>
            <a:r>
              <a:rPr lang="en-GB" sz="4000" dirty="0"/>
              <a:t>Class: 1 Riley</a:t>
            </a:r>
          </a:p>
          <a:p>
            <a:pPr marL="0" indent="0" algn="ctr">
              <a:buNone/>
            </a:pPr>
            <a:r>
              <a:rPr lang="en-GB" sz="4000" dirty="0"/>
              <a:t>Tim Ershan</a:t>
            </a:r>
          </a:p>
        </p:txBody>
      </p:sp>
      <p:sp>
        <p:nvSpPr>
          <p:cNvPr id="4" name="Content Placeholder 3"/>
          <p:cNvSpPr>
            <a:spLocks noGrp="1"/>
          </p:cNvSpPr>
          <p:nvPr>
            <p:ph sz="half" idx="2"/>
          </p:nvPr>
        </p:nvSpPr>
        <p:spPr>
          <a:xfrm>
            <a:off x="6570204" y="3671315"/>
            <a:ext cx="5057398" cy="1737447"/>
          </a:xfrm>
        </p:spPr>
        <p:txBody>
          <a:bodyPr>
            <a:normAutofit/>
          </a:bodyPr>
          <a:lstStyle/>
          <a:p>
            <a:pPr marL="0" indent="0" algn="ctr">
              <a:buNone/>
            </a:pPr>
            <a:r>
              <a:rPr lang="en-GB" sz="3600" dirty="0"/>
              <a:t>Class Name: 1 Ofili</a:t>
            </a:r>
          </a:p>
          <a:p>
            <a:pPr marL="0" indent="0" algn="ctr">
              <a:buNone/>
            </a:pPr>
            <a:r>
              <a:rPr lang="en-GB" sz="3600" dirty="0"/>
              <a:t>Victoria Herringshaw</a:t>
            </a:r>
          </a:p>
        </p:txBody>
      </p:sp>
    </p:spTree>
    <p:extLst>
      <p:ext uri="{BB962C8B-B14F-4D97-AF65-F5344CB8AC3E}">
        <p14:creationId xmlns:p14="http://schemas.microsoft.com/office/powerpoint/2010/main" val="15449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b="1" kern="1200">
                <a:solidFill>
                  <a:schemeClr val="tx1"/>
                </a:solidFill>
                <a:latin typeface="+mj-lt"/>
                <a:ea typeface="+mj-ea"/>
                <a:cs typeface="+mj-cs"/>
              </a:rPr>
              <a:t>Start and Finish Times</a:t>
            </a: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sz="half" idx="1"/>
          </p:nvPr>
        </p:nvSpPr>
        <p:spPr>
          <a:xfrm>
            <a:off x="5126418" y="552091"/>
            <a:ext cx="6224335" cy="5431536"/>
          </a:xfrm>
        </p:spPr>
        <p:txBody>
          <a:bodyPr vert="horz" lIns="91440" tIns="45720" rIns="91440" bIns="45720" rtlCol="0" anchor="ctr">
            <a:normAutofit/>
          </a:bodyPr>
          <a:lstStyle/>
          <a:p>
            <a:r>
              <a:rPr lang="en-US" sz="2200"/>
              <a:t>The school day begins at 8.50am</a:t>
            </a:r>
          </a:p>
          <a:p>
            <a:r>
              <a:rPr lang="en-US" sz="2200"/>
              <a:t>Children line up when the bell rings – class teachers will bring the children into school</a:t>
            </a:r>
          </a:p>
          <a:p>
            <a:endParaRPr lang="en-US" sz="2200"/>
          </a:p>
          <a:p>
            <a:r>
              <a:rPr lang="en-US" sz="2200"/>
              <a:t>The school day finishes 3.25pm </a:t>
            </a:r>
          </a:p>
          <a:p>
            <a:r>
              <a:rPr lang="en-US" sz="2200"/>
              <a:t>Please collect your child from their classroom</a:t>
            </a:r>
          </a:p>
          <a:p>
            <a:pPr marL="0"/>
            <a:endParaRPr lang="en-US" sz="2200"/>
          </a:p>
          <a:p>
            <a:r>
              <a:rPr lang="en-US" sz="2200"/>
              <a:t>If on occasions you arrange another parent / family friend / family member to collect your child, please make sure you let your class teacher know in the morning or call the office before 3:00pm. We will not be sending children home with adults if we have not been informed of home time arrangements.</a:t>
            </a:r>
          </a:p>
        </p:txBody>
      </p:sp>
    </p:spTree>
    <p:extLst>
      <p:ext uri="{BB962C8B-B14F-4D97-AF65-F5344CB8AC3E}">
        <p14:creationId xmlns:p14="http://schemas.microsoft.com/office/powerpoint/2010/main" val="1628849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br>
              <a:rPr lang="en-GB" b="1">
                <a:solidFill>
                  <a:srgbClr val="FFFFFF"/>
                </a:solidFill>
                <a:latin typeface="+mn-lt"/>
              </a:rPr>
            </a:br>
            <a:r>
              <a:rPr lang="en-GB" b="1">
                <a:solidFill>
                  <a:srgbClr val="FFFFFF"/>
                </a:solidFill>
                <a:latin typeface="+mn-lt"/>
              </a:rPr>
              <a:t>What does my child </a:t>
            </a:r>
            <a:br>
              <a:rPr lang="en-GB" b="1">
                <a:solidFill>
                  <a:srgbClr val="FFFFFF"/>
                </a:solidFill>
                <a:latin typeface="+mn-lt"/>
              </a:rPr>
            </a:br>
            <a:r>
              <a:rPr lang="en-GB" b="1">
                <a:solidFill>
                  <a:srgbClr val="FFFFFF"/>
                </a:solidFill>
                <a:latin typeface="+mn-lt"/>
              </a:rPr>
              <a:t>need to bring to school?</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lvl="0"/>
            <a:r>
              <a:rPr lang="en-GB"/>
              <a:t>Suitable clothing for each season</a:t>
            </a:r>
          </a:p>
          <a:p>
            <a:pPr marL="0" lvl="0" indent="0">
              <a:buNone/>
            </a:pPr>
            <a:endParaRPr lang="en-GB"/>
          </a:p>
          <a:p>
            <a:pPr lvl="0"/>
            <a:r>
              <a:rPr lang="en-US"/>
              <a:t>Book Bag (with a library book, reading diary and reading book once they have been given one).</a:t>
            </a:r>
          </a:p>
          <a:p>
            <a:pPr lvl="0">
              <a:buFontTx/>
              <a:buChar char="-"/>
            </a:pPr>
            <a:r>
              <a:rPr lang="en-US"/>
              <a:t>1 Riley – Every Tuesday     - 1 Ofili – Every Wednesday</a:t>
            </a:r>
          </a:p>
          <a:p>
            <a:pPr marL="0" lvl="0" indent="0">
              <a:buNone/>
            </a:pPr>
            <a:endParaRPr lang="en-GB"/>
          </a:p>
          <a:p>
            <a:pPr lvl="0"/>
            <a:r>
              <a:rPr lang="en-US"/>
              <a:t>Water bottle with their name on it</a:t>
            </a:r>
            <a:endParaRPr lang="en-GB"/>
          </a:p>
          <a:p>
            <a:pPr marL="0" lvl="0" indent="0">
              <a:buNone/>
            </a:pPr>
            <a:endParaRPr lang="en-GB"/>
          </a:p>
          <a:p>
            <a:endParaRPr lang="en-GB"/>
          </a:p>
        </p:txBody>
      </p:sp>
    </p:spTree>
    <p:extLst>
      <p:ext uri="{BB962C8B-B14F-4D97-AF65-F5344CB8AC3E}">
        <p14:creationId xmlns:p14="http://schemas.microsoft.com/office/powerpoint/2010/main" val="969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5894962" y="479493"/>
            <a:ext cx="5458838" cy="1325563"/>
          </a:xfrm>
        </p:spPr>
        <p:txBody>
          <a:bodyPr>
            <a:normAutofit/>
          </a:bodyPr>
          <a:lstStyle/>
          <a:p>
            <a:r>
              <a:rPr lang="en-GB" b="1"/>
              <a:t>Swimming Kit</a:t>
            </a:r>
            <a:endParaRPr lang="en-GB" b="1" dirty="0"/>
          </a:p>
        </p:txBody>
      </p:sp>
      <p:sp>
        <p:nvSpPr>
          <p:cNvPr id="17"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Black White Swimming PNG Transparent Background, Free Download #3756 -  FreeIconsPNG">
            <a:extLst>
              <a:ext uri="{FF2B5EF4-FFF2-40B4-BE49-F238E27FC236}">
                <a16:creationId xmlns:a16="http://schemas.microsoft.com/office/drawing/2014/main" id="{2BD2E0E3-BFFF-8935-165D-0232C70034F7}"/>
              </a:ext>
            </a:extLst>
          </p:cNvPr>
          <p:cNvPicPr>
            <a:picLocks noChangeAspect="1"/>
          </p:cNvPicPr>
          <p:nvPr/>
        </p:nvPicPr>
        <p:blipFill>
          <a:blip r:embed="rId2"/>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5" name="Content Placeholder 4"/>
          <p:cNvSpPr txBox="1">
            <a:spLocks noGrp="1"/>
          </p:cNvSpPr>
          <p:nvPr>
            <p:ph idx="1"/>
          </p:nvPr>
        </p:nvSpPr>
        <p:spPr>
          <a:xfrm>
            <a:off x="5894962" y="1984443"/>
            <a:ext cx="5458838" cy="4192520"/>
          </a:xfrm>
          <a:prstGeom prst="rect">
            <a:avLst/>
          </a:prstGeom>
        </p:spPr>
        <p:txBody>
          <a:bodyPr rtlCol="0">
            <a:normAutofit/>
          </a:bodyPr>
          <a:lstStyle/>
          <a:p>
            <a:pPr marL="0" indent="0">
              <a:buNone/>
            </a:pPr>
            <a:r>
              <a:rPr lang="en-GB" sz="2200"/>
              <a:t>Swimming is every </a:t>
            </a:r>
            <a:r>
              <a:rPr lang="en-GB" sz="2200" b="1"/>
              <a:t>Tuesday for 1 Riley </a:t>
            </a:r>
            <a:r>
              <a:rPr lang="en-GB" sz="2200"/>
              <a:t>and every </a:t>
            </a:r>
            <a:r>
              <a:rPr lang="en-GB" sz="2200" b="1"/>
              <a:t>Wednesday for 1 Ofili</a:t>
            </a:r>
            <a:r>
              <a:rPr lang="en-GB" sz="2200"/>
              <a:t>.</a:t>
            </a:r>
          </a:p>
          <a:p>
            <a:pPr marL="0" indent="0">
              <a:buNone/>
            </a:pPr>
            <a:endParaRPr lang="en-GB" sz="2200"/>
          </a:p>
          <a:p>
            <a:pPr marL="0" indent="0">
              <a:buNone/>
            </a:pPr>
            <a:r>
              <a:rPr lang="en-GB" sz="2200"/>
              <a:t>The children will be in groups of 10 children.</a:t>
            </a:r>
          </a:p>
          <a:p>
            <a:pPr marL="0" indent="0">
              <a:buNone/>
            </a:pPr>
            <a:endParaRPr lang="en-GB" sz="2200"/>
          </a:p>
          <a:p>
            <a:pPr marL="0" indent="0">
              <a:buNone/>
            </a:pPr>
            <a:r>
              <a:rPr lang="en-GB" sz="2200"/>
              <a:t>They have been assessed – Group A starts next week!</a:t>
            </a:r>
          </a:p>
          <a:p>
            <a:pPr marL="0" indent="0">
              <a:buNone/>
            </a:pPr>
            <a:endParaRPr lang="en-GB" sz="2200"/>
          </a:p>
          <a:p>
            <a:pPr marL="0" indent="0">
              <a:buNone/>
            </a:pPr>
            <a:r>
              <a:rPr lang="en-GB" sz="2200" b="1"/>
              <a:t>KIT – Swimming costume or swimming trunks, a towel, a pair of goggles and a swimming hat.</a:t>
            </a:r>
            <a:endParaRPr lang="en-GB" sz="2200"/>
          </a:p>
          <a:p>
            <a:pPr marL="0" indent="0">
              <a:buNone/>
            </a:pPr>
            <a:endParaRPr lang="en-GB" sz="2200"/>
          </a:p>
        </p:txBody>
      </p:sp>
    </p:spTree>
    <p:extLst>
      <p:ext uri="{BB962C8B-B14F-4D97-AF65-F5344CB8AC3E}">
        <p14:creationId xmlns:p14="http://schemas.microsoft.com/office/powerpoint/2010/main" val="3564695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07" name="Arc 410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5329176" y="350096"/>
            <a:ext cx="5458838" cy="1325563"/>
          </a:xfrm>
        </p:spPr>
        <p:txBody>
          <a:bodyPr>
            <a:normAutofit/>
          </a:bodyPr>
          <a:lstStyle/>
          <a:p>
            <a:r>
              <a:rPr lang="en-GB" b="1" u="sng" dirty="0"/>
              <a:t>Forest School</a:t>
            </a:r>
          </a:p>
        </p:txBody>
      </p:sp>
      <p:sp>
        <p:nvSpPr>
          <p:cNvPr id="4109" name="Freeform: Shape 410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100" name="Picture 4" descr="Campsbourne Primary School | Into The Woods"/>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03183" y="1552610"/>
            <a:ext cx="4067226" cy="305041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329176" y="1552610"/>
            <a:ext cx="6527544" cy="4624353"/>
          </a:xfrm>
        </p:spPr>
        <p:txBody>
          <a:bodyPr>
            <a:normAutofit/>
          </a:bodyPr>
          <a:lstStyle/>
          <a:p>
            <a:pPr marL="0" indent="0">
              <a:spcBef>
                <a:spcPts val="0"/>
              </a:spcBef>
              <a:spcAft>
                <a:spcPts val="600"/>
              </a:spcAft>
              <a:buNone/>
            </a:pPr>
            <a:r>
              <a:rPr lang="en-US" sz="1600" dirty="0"/>
              <a:t>Forest School now takes place for an entire term.</a:t>
            </a:r>
            <a:r>
              <a:rPr lang="en-US" sz="1600" b="1" dirty="0"/>
              <a:t> </a:t>
            </a:r>
          </a:p>
          <a:p>
            <a:pPr marL="0" indent="0">
              <a:spcBef>
                <a:spcPts val="0"/>
              </a:spcBef>
              <a:spcAft>
                <a:spcPts val="600"/>
              </a:spcAft>
              <a:buNone/>
            </a:pPr>
            <a:endParaRPr lang="en-US" sz="1600" b="1" dirty="0"/>
          </a:p>
          <a:p>
            <a:pPr marL="0" indent="0">
              <a:spcBef>
                <a:spcPts val="0"/>
              </a:spcBef>
              <a:spcAft>
                <a:spcPts val="600"/>
              </a:spcAft>
              <a:buNone/>
            </a:pPr>
            <a:r>
              <a:rPr lang="en-US" sz="1600" dirty="0"/>
              <a:t>Year 1 – Autumn Term</a:t>
            </a:r>
          </a:p>
          <a:p>
            <a:pPr marL="0" indent="0">
              <a:spcBef>
                <a:spcPts val="0"/>
              </a:spcBef>
              <a:spcAft>
                <a:spcPts val="600"/>
              </a:spcAft>
              <a:buNone/>
            </a:pPr>
            <a:endParaRPr lang="en-US" sz="1600" b="1" dirty="0"/>
          </a:p>
          <a:p>
            <a:pPr marL="0" indent="0">
              <a:spcBef>
                <a:spcPts val="0"/>
              </a:spcBef>
              <a:spcAft>
                <a:spcPts val="600"/>
              </a:spcAft>
              <a:buNone/>
            </a:pPr>
            <a:r>
              <a:rPr lang="en-US" sz="1600" b="1" dirty="0"/>
              <a:t>Clothing</a:t>
            </a:r>
            <a:endParaRPr lang="en-GB" sz="1600" dirty="0"/>
          </a:p>
          <a:p>
            <a:pPr marL="0" indent="0">
              <a:spcBef>
                <a:spcPts val="0"/>
              </a:spcBef>
              <a:spcAft>
                <a:spcPts val="600"/>
              </a:spcAft>
              <a:buNone/>
            </a:pPr>
            <a:r>
              <a:rPr lang="en-US" sz="1600" dirty="0"/>
              <a:t>To allow the pupils to participate fully the correct clothing is essential for Forest School. </a:t>
            </a:r>
          </a:p>
          <a:p>
            <a:pPr marL="0" indent="0">
              <a:spcBef>
                <a:spcPts val="0"/>
              </a:spcBef>
              <a:spcAft>
                <a:spcPts val="600"/>
              </a:spcAft>
              <a:buNone/>
            </a:pPr>
            <a:r>
              <a:rPr lang="en-US" sz="1600" dirty="0"/>
              <a:t>All children need to bring a change of clothes:</a:t>
            </a:r>
            <a:endParaRPr lang="en-GB" sz="1600" dirty="0"/>
          </a:p>
          <a:p>
            <a:pPr>
              <a:spcBef>
                <a:spcPts val="0"/>
              </a:spcBef>
              <a:spcAft>
                <a:spcPts val="600"/>
              </a:spcAft>
            </a:pPr>
            <a:r>
              <a:rPr lang="en-US" sz="1600" dirty="0"/>
              <a:t>Wellingtons</a:t>
            </a:r>
            <a:endParaRPr lang="en-GB" sz="1600" dirty="0"/>
          </a:p>
          <a:p>
            <a:pPr lvl="0">
              <a:spcBef>
                <a:spcPts val="0"/>
              </a:spcBef>
              <a:spcAft>
                <a:spcPts val="600"/>
              </a:spcAft>
            </a:pPr>
            <a:r>
              <a:rPr lang="en-US" sz="1600" dirty="0"/>
              <a:t>Long trousers/ long sleeved top</a:t>
            </a:r>
            <a:endParaRPr lang="en-GB" sz="1600" dirty="0"/>
          </a:p>
          <a:p>
            <a:pPr lvl="0">
              <a:spcBef>
                <a:spcPts val="0"/>
              </a:spcBef>
              <a:spcAft>
                <a:spcPts val="600"/>
              </a:spcAft>
            </a:pPr>
            <a:r>
              <a:rPr lang="en-US" sz="1600" dirty="0"/>
              <a:t>Jumper/Sweatshirt</a:t>
            </a:r>
            <a:endParaRPr lang="en-GB" sz="1600" dirty="0"/>
          </a:p>
          <a:p>
            <a:pPr lvl="0">
              <a:spcBef>
                <a:spcPts val="0"/>
              </a:spcBef>
              <a:spcAft>
                <a:spcPts val="600"/>
              </a:spcAft>
            </a:pPr>
            <a:r>
              <a:rPr lang="en-US" sz="1600" dirty="0"/>
              <a:t>Waterproof coat and trousers</a:t>
            </a:r>
            <a:endParaRPr lang="en-GB" sz="1600" dirty="0"/>
          </a:p>
          <a:p>
            <a:pPr lvl="0">
              <a:spcBef>
                <a:spcPts val="0"/>
              </a:spcBef>
              <a:spcAft>
                <a:spcPts val="600"/>
              </a:spcAft>
            </a:pPr>
            <a:r>
              <a:rPr lang="en-US" sz="1600" dirty="0"/>
              <a:t>Hat, gloves and thick socks</a:t>
            </a:r>
          </a:p>
          <a:p>
            <a:pPr lvl="0">
              <a:spcBef>
                <a:spcPts val="0"/>
              </a:spcBef>
              <a:spcAft>
                <a:spcPts val="600"/>
              </a:spcAft>
            </a:pPr>
            <a:endParaRPr lang="en-US" sz="1600" dirty="0"/>
          </a:p>
          <a:p>
            <a:pPr lvl="0">
              <a:spcBef>
                <a:spcPts val="0"/>
              </a:spcBef>
              <a:spcAft>
                <a:spcPts val="600"/>
              </a:spcAft>
            </a:pPr>
            <a:r>
              <a:rPr lang="en-US" sz="1600" dirty="0"/>
              <a:t>Children who are in the AM session could they please come to school in their Forest School clothes.</a:t>
            </a:r>
            <a:endParaRPr lang="en-GB" sz="1600" dirty="0"/>
          </a:p>
        </p:txBody>
      </p:sp>
    </p:spTree>
    <p:extLst>
      <p:ext uri="{BB962C8B-B14F-4D97-AF65-F5344CB8AC3E}">
        <p14:creationId xmlns:p14="http://schemas.microsoft.com/office/powerpoint/2010/main" val="4236685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9588A5-8367-C5D2-66A9-6D24039D24F9}"/>
            </a:ext>
          </a:extLst>
        </p:cNvPr>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5EF6FD40-EFFE-8C30-6822-5C9852C62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07" name="Arc 4106">
            <a:extLst>
              <a:ext uri="{FF2B5EF4-FFF2-40B4-BE49-F238E27FC236}">
                <a16:creationId xmlns:a16="http://schemas.microsoft.com/office/drawing/2014/main" id="{8F239C2F-8261-BB23-4B91-06F92950A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EE443D9-3C22-D164-393A-FDAD2D1D854D}"/>
              </a:ext>
            </a:extLst>
          </p:cNvPr>
          <p:cNvSpPr>
            <a:spLocks noGrp="1"/>
          </p:cNvSpPr>
          <p:nvPr>
            <p:ph type="title"/>
          </p:nvPr>
        </p:nvSpPr>
        <p:spPr>
          <a:xfrm>
            <a:off x="4185920" y="479493"/>
            <a:ext cx="7020560" cy="1325563"/>
          </a:xfrm>
        </p:spPr>
        <p:txBody>
          <a:bodyPr>
            <a:normAutofit/>
          </a:bodyPr>
          <a:lstStyle/>
          <a:p>
            <a:r>
              <a:rPr lang="en-GB" u="sng" dirty="0"/>
              <a:t>Class Timetables</a:t>
            </a:r>
            <a:br>
              <a:rPr lang="en-GB" u="sng" dirty="0"/>
            </a:br>
            <a:endParaRPr lang="en-GB" dirty="0"/>
          </a:p>
        </p:txBody>
      </p:sp>
      <p:sp>
        <p:nvSpPr>
          <p:cNvPr id="4109" name="Freeform: Shape 4108">
            <a:extLst>
              <a:ext uri="{FF2B5EF4-FFF2-40B4-BE49-F238E27FC236}">
                <a16:creationId xmlns:a16="http://schemas.microsoft.com/office/drawing/2014/main" id="{A62D2D6A-13E1-01DE-B385-8A0980621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5B30CF22-75E4-6DCC-DDC6-07BE794A45A0}"/>
              </a:ext>
            </a:extLst>
          </p:cNvPr>
          <p:cNvSpPr txBox="1"/>
          <p:nvPr/>
        </p:nvSpPr>
        <p:spPr>
          <a:xfrm>
            <a:off x="3079630" y="5609065"/>
            <a:ext cx="8063541" cy="769441"/>
          </a:xfrm>
          <a:prstGeom prst="rect">
            <a:avLst/>
          </a:prstGeom>
          <a:noFill/>
        </p:spPr>
        <p:txBody>
          <a:bodyPr wrap="square">
            <a:spAutoFit/>
          </a:bodyPr>
          <a:lstStyle/>
          <a:p>
            <a:r>
              <a:rPr lang="en-GB" sz="4400" dirty="0"/>
              <a:t>Located outside each classroom </a:t>
            </a:r>
            <a:endParaRPr lang="en-GB" dirty="0"/>
          </a:p>
        </p:txBody>
      </p:sp>
      <p:pic>
        <p:nvPicPr>
          <p:cNvPr id="9" name="Picture 8">
            <a:extLst>
              <a:ext uri="{FF2B5EF4-FFF2-40B4-BE49-F238E27FC236}">
                <a16:creationId xmlns:a16="http://schemas.microsoft.com/office/drawing/2014/main" id="{190CB7BA-9CD2-76DD-3B1E-426D4EF10201}"/>
              </a:ext>
            </a:extLst>
          </p:cNvPr>
          <p:cNvPicPr>
            <a:picLocks noChangeAspect="1"/>
          </p:cNvPicPr>
          <p:nvPr/>
        </p:nvPicPr>
        <p:blipFill>
          <a:blip r:embed="rId2"/>
          <a:stretch>
            <a:fillRect/>
          </a:stretch>
        </p:blipFill>
        <p:spPr>
          <a:xfrm>
            <a:off x="442426" y="1543796"/>
            <a:ext cx="5119134" cy="3674257"/>
          </a:xfrm>
          <a:prstGeom prst="rect">
            <a:avLst/>
          </a:prstGeom>
          <a:ln>
            <a:solidFill>
              <a:schemeClr val="bg1"/>
            </a:solidFill>
          </a:ln>
        </p:spPr>
      </p:pic>
      <p:pic>
        <p:nvPicPr>
          <p:cNvPr id="11" name="Picture 10">
            <a:extLst>
              <a:ext uri="{FF2B5EF4-FFF2-40B4-BE49-F238E27FC236}">
                <a16:creationId xmlns:a16="http://schemas.microsoft.com/office/drawing/2014/main" id="{DAFBE66C-7AE1-D9A8-7E88-C593BCD506B0}"/>
              </a:ext>
            </a:extLst>
          </p:cNvPr>
          <p:cNvPicPr>
            <a:picLocks noChangeAspect="1"/>
          </p:cNvPicPr>
          <p:nvPr/>
        </p:nvPicPr>
        <p:blipFill>
          <a:blip r:embed="rId3"/>
          <a:stretch>
            <a:fillRect/>
          </a:stretch>
        </p:blipFill>
        <p:spPr>
          <a:xfrm>
            <a:off x="6197436" y="1495722"/>
            <a:ext cx="5147381" cy="3770406"/>
          </a:xfrm>
          <a:prstGeom prst="rect">
            <a:avLst/>
          </a:prstGeom>
          <a:ln>
            <a:solidFill>
              <a:schemeClr val="bg1"/>
            </a:solidFill>
          </a:ln>
        </p:spPr>
      </p:pic>
    </p:spTree>
    <p:extLst>
      <p:ext uri="{BB962C8B-B14F-4D97-AF65-F5344CB8AC3E}">
        <p14:creationId xmlns:p14="http://schemas.microsoft.com/office/powerpoint/2010/main" val="3455311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33" name="Arc 103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35" name="Freeform: Shape 103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Training and Services | St. George's School, Battersea"/>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8791" y="1209228"/>
            <a:ext cx="4777381" cy="124211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231654" y="2363637"/>
            <a:ext cx="8122146" cy="3813325"/>
          </a:xfrm>
        </p:spPr>
        <p:txBody>
          <a:bodyPr>
            <a:normAutofit/>
          </a:bodyPr>
          <a:lstStyle/>
          <a:p>
            <a:pPr algn="just"/>
            <a:endParaRPr lang="en-GB" sz="2000" dirty="0">
              <a:latin typeface="Berlin Sans FB" panose="020E0602020502020306" pitchFamily="34" charset="0"/>
            </a:endParaRPr>
          </a:p>
          <a:p>
            <a:pPr algn="just"/>
            <a:r>
              <a:rPr lang="en-GB" sz="2000" dirty="0"/>
              <a:t>Across the school we teach literacy through our Talk for Writing program. </a:t>
            </a:r>
          </a:p>
          <a:p>
            <a:pPr algn="just"/>
            <a:r>
              <a:rPr lang="en-GB" sz="2000" dirty="0"/>
              <a:t>Enables children to imitate the key language they need for a particular topic orally before they try reading and analysing it. </a:t>
            </a:r>
          </a:p>
          <a:p>
            <a:pPr algn="just"/>
            <a:r>
              <a:rPr lang="en-GB" sz="2000" dirty="0"/>
              <a:t>Through fun activities that help them rehearse the tune of the language they need, followed by shared writing to show them how to craft their writing, children are helped to write in the same style.</a:t>
            </a:r>
          </a:p>
          <a:p>
            <a:pPr algn="just"/>
            <a:r>
              <a:rPr lang="en-GB" sz="2000" dirty="0"/>
              <a:t>You can find out more information at </a:t>
            </a:r>
            <a:r>
              <a:rPr lang="en-GB" sz="2000" dirty="0">
                <a:hlinkClick r:id="rId3"/>
              </a:rPr>
              <a:t>www.talk4writing.com/about</a:t>
            </a:r>
            <a:endParaRPr lang="en-GB" sz="2000" dirty="0"/>
          </a:p>
          <a:p>
            <a:pPr algn="just"/>
            <a:endParaRPr lang="en-GB" sz="2000" dirty="0"/>
          </a:p>
          <a:p>
            <a:pPr algn="just"/>
            <a:endParaRPr lang="en-GB" sz="2000" dirty="0"/>
          </a:p>
        </p:txBody>
      </p:sp>
    </p:spTree>
    <p:extLst>
      <p:ext uri="{BB962C8B-B14F-4D97-AF65-F5344CB8AC3E}">
        <p14:creationId xmlns:p14="http://schemas.microsoft.com/office/powerpoint/2010/main" val="990012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72493" y="2071316"/>
            <a:ext cx="6713552" cy="4119172"/>
          </a:xfrm>
        </p:spPr>
        <p:txBody>
          <a:bodyPr anchor="t">
            <a:normAutofit/>
          </a:bodyPr>
          <a:lstStyle/>
          <a:p>
            <a:pPr marL="0" indent="0">
              <a:buNone/>
            </a:pPr>
            <a:r>
              <a:rPr lang="en-GB" sz="2200">
                <a:latin typeface="+mj-lt"/>
              </a:rPr>
              <a:t>White Rose Maths is our program to deliver maths.</a:t>
            </a:r>
          </a:p>
          <a:p>
            <a:pPr marL="0" indent="0">
              <a:buNone/>
            </a:pPr>
            <a:r>
              <a:rPr lang="en-GB" sz="2200">
                <a:latin typeface="+mj-lt"/>
              </a:rPr>
              <a:t>We teach the </a:t>
            </a:r>
            <a:r>
              <a:rPr lang="en-GB" sz="2200" b="1">
                <a:latin typeface="+mj-lt"/>
              </a:rPr>
              <a:t>White Rose Maths program </a:t>
            </a:r>
            <a:r>
              <a:rPr lang="en-GB" sz="2200">
                <a:latin typeface="+mj-lt"/>
              </a:rPr>
              <a:t>to the children. This approach to teaching maths ensures that children develop:</a:t>
            </a:r>
          </a:p>
          <a:p>
            <a:r>
              <a:rPr lang="en-GB" sz="2200">
                <a:latin typeface="+mj-lt"/>
              </a:rPr>
              <a:t>a deeper conceptual understanding over time through concrete and abstract learning opportunities </a:t>
            </a:r>
          </a:p>
          <a:p>
            <a:r>
              <a:rPr lang="en-GB" sz="2200">
                <a:latin typeface="+mj-lt"/>
              </a:rPr>
              <a:t>opportunities to apply mathematical concepts to a wide range of problem solving and reasoning problems.</a:t>
            </a:r>
          </a:p>
          <a:p>
            <a:pPr marL="0" indent="0">
              <a:buNone/>
            </a:pPr>
            <a:endParaRPr lang="en-GB" sz="2200"/>
          </a:p>
        </p:txBody>
      </p:sp>
      <p:pic>
        <p:nvPicPr>
          <p:cNvPr id="4" name="Picture 4" descr="Charnwood Primary Academy">
            <a:extLst>
              <a:ext uri="{FF2B5EF4-FFF2-40B4-BE49-F238E27FC236}">
                <a16:creationId xmlns:a16="http://schemas.microsoft.com/office/drawing/2014/main" id="{334F8FC4-D441-40FC-8F5B-02C2B16F1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714" r="26184" b="2"/>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95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5894962" y="479493"/>
            <a:ext cx="5458838" cy="1325563"/>
          </a:xfrm>
        </p:spPr>
        <p:txBody>
          <a:bodyPr>
            <a:normAutofit/>
          </a:bodyPr>
          <a:lstStyle/>
          <a:p>
            <a:r>
              <a:rPr lang="en-GB" dirty="0"/>
              <a:t>Reading</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758C331-DDA6-4057-8F52-7269B28AC434}"/>
              </a:ext>
            </a:extLst>
          </p:cNvPr>
          <p:cNvPicPr>
            <a:picLocks noChangeAspect="1"/>
          </p:cNvPicPr>
          <p:nvPr/>
        </p:nvPicPr>
        <p:blipFill>
          <a:blip r:embed="rId2"/>
          <a:stretch>
            <a:fillRect/>
          </a:stretch>
        </p:blipFill>
        <p:spPr>
          <a:xfrm>
            <a:off x="703182" y="2370737"/>
            <a:ext cx="4777381" cy="194678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p:cNvSpPr>
            <a:spLocks noGrp="1"/>
          </p:cNvSpPr>
          <p:nvPr>
            <p:ph idx="1"/>
          </p:nvPr>
        </p:nvSpPr>
        <p:spPr>
          <a:xfrm>
            <a:off x="5894962" y="1984443"/>
            <a:ext cx="5458838" cy="4192520"/>
          </a:xfrm>
        </p:spPr>
        <p:txBody>
          <a:bodyPr>
            <a:normAutofit/>
          </a:bodyPr>
          <a:lstStyle/>
          <a:p>
            <a:pPr marL="0" indent="0">
              <a:buNone/>
            </a:pPr>
            <a:r>
              <a:rPr lang="en-GB" sz="1100"/>
              <a:t>Children grouped across the year 1.</a:t>
            </a:r>
          </a:p>
          <a:p>
            <a:pPr marL="0" indent="0">
              <a:buNone/>
            </a:pPr>
            <a:r>
              <a:rPr lang="en-GB" sz="1100"/>
              <a:t>Sounds Write Books are used each session – decodable and inline with the children’s phonic knowledge.</a:t>
            </a:r>
          </a:p>
          <a:p>
            <a:pPr marL="0" indent="0">
              <a:buNone/>
            </a:pPr>
            <a:r>
              <a:rPr lang="en-GB" sz="1100"/>
              <a:t>Key vocabulary focus – expanding children’s knowledge of words they may not come across everyday</a:t>
            </a:r>
          </a:p>
          <a:p>
            <a:pPr marL="0" indent="0">
              <a:buNone/>
            </a:pPr>
            <a:r>
              <a:rPr lang="en-GB" sz="1100"/>
              <a:t>Children read with a partner and independently across the week.</a:t>
            </a:r>
          </a:p>
          <a:p>
            <a:pPr marL="0" indent="0">
              <a:buNone/>
            </a:pPr>
            <a:r>
              <a:rPr lang="en-GB" sz="1100"/>
              <a:t>Daily comprehension sessions.</a:t>
            </a:r>
          </a:p>
          <a:p>
            <a:pPr marL="0" indent="0">
              <a:buNone/>
            </a:pPr>
            <a:r>
              <a:rPr lang="en-GB" sz="1100"/>
              <a:t>There is lots of reinforcement of key words because children are reading them everyday. </a:t>
            </a:r>
          </a:p>
          <a:p>
            <a:pPr marL="0" indent="0">
              <a:buNone/>
            </a:pPr>
            <a:r>
              <a:rPr lang="en-GB" sz="1100"/>
              <a:t>The books are enjoyable stories which encourage children to read for pleasure.</a:t>
            </a:r>
          </a:p>
          <a:p>
            <a:pPr marL="0" indent="0">
              <a:buNone/>
            </a:pPr>
            <a:r>
              <a:rPr lang="en-GB" sz="1100"/>
              <a:t>In this way children are reading daily, learning to enjoy books, building their confidence, increasing their reading mileage, developing comprehension and building on their bank of high frequency words.</a:t>
            </a:r>
          </a:p>
          <a:p>
            <a:pPr marL="0" indent="0">
              <a:buNone/>
            </a:pPr>
            <a:r>
              <a:rPr lang="en-GB" sz="1100"/>
              <a:t>I READ - Your child will bring home a decodable phonics book to share with you each week</a:t>
            </a:r>
          </a:p>
          <a:p>
            <a:pPr marL="0" indent="0">
              <a:buNone/>
            </a:pPr>
            <a:r>
              <a:rPr lang="en-GB" sz="1100"/>
              <a:t>YOU READ – Library Book</a:t>
            </a:r>
          </a:p>
        </p:txBody>
      </p:sp>
    </p:spTree>
    <p:extLst>
      <p:ext uri="{BB962C8B-B14F-4D97-AF65-F5344CB8AC3E}">
        <p14:creationId xmlns:p14="http://schemas.microsoft.com/office/powerpoint/2010/main" val="3995109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8" name="Rectangle 3097">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00" name="Group 309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101" name="Rectangle 310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2" name="Rectangle 310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04" name="Rectangle 310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5278066" cy="3979585"/>
          </a:xfrm>
        </p:spPr>
        <p:txBody>
          <a:bodyPr anchor="ctr">
            <a:normAutofit/>
          </a:bodyPr>
          <a:lstStyle/>
          <a:p>
            <a:pPr marL="0" indent="0">
              <a:buNone/>
            </a:pPr>
            <a:r>
              <a:rPr lang="en-GB" sz="2000"/>
              <a:t>* Sounds-Write is a quality first phonics programme and is how we teach reading, spelling and writing.</a:t>
            </a:r>
          </a:p>
          <a:p>
            <a:pPr marL="0" indent="0">
              <a:buNone/>
            </a:pPr>
            <a:r>
              <a:rPr lang="en-GB" sz="2000"/>
              <a:t>* Children receive daily Sounds-Write lessons. </a:t>
            </a:r>
          </a:p>
          <a:p>
            <a:pPr marL="0" indent="0">
              <a:buNone/>
            </a:pPr>
            <a:r>
              <a:rPr lang="en-GB" sz="2000"/>
              <a:t>* Taught in Reception and KS1, then fine-tuned throughout the rest of Key Stage 2. </a:t>
            </a:r>
          </a:p>
          <a:p>
            <a:pPr marL="0" indent="0">
              <a:buNone/>
            </a:pPr>
            <a:r>
              <a:rPr lang="en-GB" sz="2000"/>
              <a:t>* In Reception and Year 1 the focus is very much on reading and spelling.</a:t>
            </a:r>
          </a:p>
          <a:p>
            <a:pPr marL="0" indent="0">
              <a:buNone/>
            </a:pPr>
            <a:r>
              <a:rPr lang="en-GB" sz="2000"/>
              <a:t>* In Year 2 to Year 6 the lessons focus on spelling. </a:t>
            </a:r>
          </a:p>
          <a:p>
            <a:pPr marL="0" indent="0">
              <a:buNone/>
            </a:pPr>
            <a:r>
              <a:rPr lang="en-GB" sz="2000"/>
              <a:t>* In addition, it also serves very successfully as an intervention or catch-up programme.</a:t>
            </a:r>
          </a:p>
        </p:txBody>
      </p:sp>
      <p:sp>
        <p:nvSpPr>
          <p:cNvPr id="3106" name="Rectangle 310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8" name="Rectangle 310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3C0571F-5FAD-D27C-226C-970B145FD34A}"/>
              </a:ext>
            </a:extLst>
          </p:cNvPr>
          <p:cNvPicPr>
            <a:picLocks noChangeAspect="1"/>
          </p:cNvPicPr>
          <p:nvPr/>
        </p:nvPicPr>
        <p:blipFill>
          <a:blip r:embed="rId2"/>
          <a:stretch>
            <a:fillRect/>
          </a:stretch>
        </p:blipFill>
        <p:spPr>
          <a:xfrm>
            <a:off x="7083423" y="741912"/>
            <a:ext cx="4397433" cy="2198716"/>
          </a:xfrm>
          <a:prstGeom prst="rect">
            <a:avLst/>
          </a:prstGeom>
        </p:spPr>
      </p:pic>
      <p:sp>
        <p:nvSpPr>
          <p:cNvPr id="3110" name="Rectangle 3109">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ome | Sounds Write Sounds Write - first rate phonics | An exciting, new  approach to the teaching of reading, spelling and writing An exciting, new  approach to the teaching of readi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35958" y="3707894"/>
            <a:ext cx="3090498" cy="251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831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2493" y="238539"/>
            <a:ext cx="11018520" cy="1434415"/>
          </a:xfrm>
        </p:spPr>
        <p:txBody>
          <a:bodyPr anchor="b">
            <a:normAutofit/>
          </a:bodyPr>
          <a:lstStyle/>
          <a:p>
            <a:r>
              <a:rPr lang="en-GB" sz="4600"/>
              <a:t>Wider Curriculum Overview</a:t>
            </a:r>
            <a:br>
              <a:rPr lang="en-GB" sz="4600"/>
            </a:br>
            <a:r>
              <a:rPr lang="en-GB" sz="4600"/>
              <a:t>Autumn 1</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72493" y="2071316"/>
            <a:ext cx="6713552" cy="4119172"/>
          </a:xfrm>
        </p:spPr>
        <p:txBody>
          <a:bodyPr anchor="t">
            <a:normAutofit lnSpcReduction="10000"/>
          </a:bodyPr>
          <a:lstStyle/>
          <a:p>
            <a:r>
              <a:rPr lang="en-GB" sz="2200" dirty="0"/>
              <a:t>Science: Human Body</a:t>
            </a:r>
          </a:p>
          <a:p>
            <a:r>
              <a:rPr lang="en-GB" sz="2200" dirty="0"/>
              <a:t>History: Focusing on influential people who have made a difference</a:t>
            </a:r>
          </a:p>
          <a:p>
            <a:r>
              <a:rPr lang="en-GB" sz="2200" dirty="0"/>
              <a:t>Personal, Social, Health and Economic (PSHE): Managing Safety and Risk – Forest School</a:t>
            </a:r>
          </a:p>
          <a:p>
            <a:r>
              <a:rPr lang="en-GB" sz="2200" dirty="0"/>
              <a:t>Religious Education: Where do we belong?</a:t>
            </a:r>
          </a:p>
          <a:p>
            <a:r>
              <a:rPr lang="en-GB" sz="2200" dirty="0"/>
              <a:t>Physical Education: Dance</a:t>
            </a:r>
          </a:p>
          <a:p>
            <a:r>
              <a:rPr lang="en-GB" sz="2200" dirty="0"/>
              <a:t>Computing:  Logging on/off – using a mouse/keyboard</a:t>
            </a:r>
          </a:p>
          <a:p>
            <a:r>
              <a:rPr lang="en-GB" sz="2200" dirty="0"/>
              <a:t>Music: Found Sounds and Musical Pictures (with Jeannie)</a:t>
            </a:r>
          </a:p>
          <a:p>
            <a:r>
              <a:rPr lang="en-GB" sz="2200" dirty="0"/>
              <a:t>Art: Learning about our Class Artists (with Siobhan)</a:t>
            </a:r>
          </a:p>
          <a:p>
            <a:pPr marL="0" indent="0">
              <a:buNone/>
            </a:pPr>
            <a:endParaRPr lang="en-GB" sz="2200" dirty="0"/>
          </a:p>
        </p:txBody>
      </p:sp>
      <p:pic>
        <p:nvPicPr>
          <p:cNvPr id="4" name="Picture 3">
            <a:extLst>
              <a:ext uri="{FF2B5EF4-FFF2-40B4-BE49-F238E27FC236}">
                <a16:creationId xmlns:a16="http://schemas.microsoft.com/office/drawing/2014/main" id="{3C55699D-3270-43D1-8F04-C5F2E699E23E}"/>
              </a:ext>
            </a:extLst>
          </p:cNvPr>
          <p:cNvPicPr>
            <a:picLocks noChangeAspect="1"/>
          </p:cNvPicPr>
          <p:nvPr/>
        </p:nvPicPr>
        <p:blipFill>
          <a:blip r:embed="rId2"/>
          <a:srcRect l="3512" r="5695"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740497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5C6F371-BD9F-46EF-994A-B0C49F6D765B}"/>
              </a:ext>
            </a:extLst>
          </p:cNvPr>
          <p:cNvSpPr txBox="1"/>
          <p:nvPr/>
        </p:nvSpPr>
        <p:spPr>
          <a:xfrm>
            <a:off x="6151294" y="486184"/>
            <a:ext cx="5397237"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latin typeface="+mj-lt"/>
                <a:ea typeface="+mj-ea"/>
                <a:cs typeface="+mj-cs"/>
              </a:rPr>
              <a:t>Join your Class using the QR code.</a:t>
            </a:r>
          </a:p>
        </p:txBody>
      </p:sp>
      <p:pic>
        <p:nvPicPr>
          <p:cNvPr id="4" name="Picture 2" descr="See the source image">
            <a:extLst>
              <a:ext uri="{FF2B5EF4-FFF2-40B4-BE49-F238E27FC236}">
                <a16:creationId xmlns:a16="http://schemas.microsoft.com/office/drawing/2014/main" id="{BA9B82DE-C668-4E33-B577-635B5C3B90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985" b="25350"/>
          <a:stretch/>
        </p:blipFill>
        <p:spPr bwMode="auto">
          <a:xfrm>
            <a:off x="395013" y="764482"/>
            <a:ext cx="4555700" cy="1182202"/>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a:noFill/>
          <a:extLst>
            <a:ext uri="{909E8E84-426E-40DD-AFC4-6F175D3DCCD1}">
              <a14:hiddenFill xmlns:a14="http://schemas.microsoft.com/office/drawing/2010/main">
                <a:solidFill>
                  <a:srgbClr val="FFFFFF"/>
                </a:solidFill>
              </a14:hiddenFill>
            </a:ext>
          </a:extLst>
        </p:spPr>
      </p:pic>
      <p:sp>
        <p:nvSpPr>
          <p:cNvPr id="14" name="Freeform: Shape 13">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178C041F-A73B-4012-BADB-CE365B4BBC1E}"/>
              </a:ext>
            </a:extLst>
          </p:cNvPr>
          <p:cNvPicPr>
            <a:picLocks noChangeAspect="1"/>
          </p:cNvPicPr>
          <p:nvPr/>
        </p:nvPicPr>
        <p:blipFill>
          <a:blip r:embed="rId3"/>
          <a:stretch>
            <a:fillRect/>
          </a:stretch>
        </p:blipFill>
        <p:spPr>
          <a:xfrm>
            <a:off x="1071421" y="1946684"/>
            <a:ext cx="3843306" cy="4481990"/>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5" name="Content Placeholder 4">
            <a:extLst>
              <a:ext uri="{FF2B5EF4-FFF2-40B4-BE49-F238E27FC236}">
                <a16:creationId xmlns:a16="http://schemas.microsoft.com/office/drawing/2014/main" id="{3093C236-B127-4DB3-A5AB-BB77014A2865}"/>
              </a:ext>
            </a:extLst>
          </p:cNvPr>
          <p:cNvSpPr>
            <a:spLocks noGrp="1"/>
          </p:cNvSpPr>
          <p:nvPr>
            <p:ph idx="1"/>
          </p:nvPr>
        </p:nvSpPr>
        <p:spPr>
          <a:xfrm>
            <a:off x="6151294" y="1946684"/>
            <a:ext cx="5397237" cy="4351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r>
              <a:rPr lang="en-US">
                <a:ln w="0"/>
                <a:solidFill>
                  <a:schemeClr val="tx1"/>
                </a:solidFill>
                <a:effectLst>
                  <a:outerShdw blurRad="38100" dist="19050" dir="2700000" algn="tl" rotWithShape="0">
                    <a:schemeClr val="dk1">
                      <a:alpha val="40000"/>
                    </a:schemeClr>
                  </a:outerShdw>
                </a:effectLst>
              </a:rPr>
              <a:t>100 dojos = Bronze Certificate</a:t>
            </a:r>
          </a:p>
          <a:p>
            <a:r>
              <a:rPr lang="en-US">
                <a:ln w="0"/>
                <a:solidFill>
                  <a:schemeClr val="tx1"/>
                </a:solidFill>
                <a:effectLst>
                  <a:outerShdw blurRad="38100" dist="19050" dir="2700000" algn="tl" rotWithShape="0">
                    <a:schemeClr val="dk1">
                      <a:alpha val="40000"/>
                    </a:schemeClr>
                  </a:outerShdw>
                </a:effectLst>
              </a:rPr>
              <a:t>200 dojos = Silver Certificate</a:t>
            </a:r>
          </a:p>
          <a:p>
            <a:r>
              <a:rPr lang="en-US">
                <a:ln w="0"/>
                <a:solidFill>
                  <a:schemeClr val="tx1"/>
                </a:solidFill>
                <a:effectLst>
                  <a:outerShdw blurRad="38100" dist="19050" dir="2700000" algn="tl" rotWithShape="0">
                    <a:schemeClr val="dk1">
                      <a:alpha val="40000"/>
                    </a:schemeClr>
                  </a:outerShdw>
                </a:effectLst>
              </a:rPr>
              <a:t>300 dojos = Gold Certificate</a:t>
            </a:r>
          </a:p>
          <a:p>
            <a:pPr marL="0"/>
            <a:r>
              <a:rPr lang="en-US">
                <a:ln w="0"/>
                <a:solidFill>
                  <a:schemeClr val="tx1"/>
                </a:solidFill>
                <a:effectLst>
                  <a:outerShdw blurRad="38100" dist="19050" dir="2700000" algn="tl" rotWithShape="0">
                    <a:schemeClr val="dk1">
                      <a:alpha val="40000"/>
                    </a:schemeClr>
                  </a:outerShdw>
                </a:effectLst>
              </a:rPr>
              <a:t>Exceptional awards in the Summer term…</a:t>
            </a:r>
          </a:p>
          <a:p>
            <a:r>
              <a:rPr lang="en-US">
                <a:ln w="0"/>
                <a:solidFill>
                  <a:schemeClr val="tx1"/>
                </a:solidFill>
                <a:effectLst>
                  <a:outerShdw blurRad="38100" dist="19050" dir="2700000" algn="tl" rotWithShape="0">
                    <a:schemeClr val="dk1">
                      <a:alpha val="40000"/>
                    </a:schemeClr>
                  </a:outerShdw>
                </a:effectLst>
              </a:rPr>
              <a:t>400 dojos = Diamond Certificate</a:t>
            </a:r>
          </a:p>
          <a:p>
            <a:r>
              <a:rPr lang="en-US">
                <a:ln w="0"/>
                <a:solidFill>
                  <a:schemeClr val="tx1"/>
                </a:solidFill>
                <a:effectLst>
                  <a:outerShdw blurRad="38100" dist="19050" dir="2700000" algn="tl" rotWithShape="0">
                    <a:schemeClr val="dk1">
                      <a:alpha val="40000"/>
                    </a:schemeClr>
                  </a:outerShdw>
                </a:effectLst>
              </a:rPr>
              <a:t>500 dojos = Platinum Certificate</a:t>
            </a:r>
          </a:p>
        </p:txBody>
      </p:sp>
      <p:sp>
        <p:nvSpPr>
          <p:cNvPr id="16" name="Arc 15">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411321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GB" sz="5400" dirty="0"/>
              <a:t>Assessment (Year 1 and Year 2)</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GB" sz="4000" dirty="0"/>
              <a:t>Children in Year 1 and Year 2 will be teacher assessed in reading, writing and maths during lessons against the national curriculum objectives.</a:t>
            </a:r>
          </a:p>
          <a:p>
            <a:pPr marL="0" indent="0">
              <a:buNone/>
            </a:pPr>
            <a:endParaRPr lang="en-GB" sz="4000" dirty="0"/>
          </a:p>
          <a:p>
            <a:r>
              <a:rPr lang="en-GB" sz="4000" dirty="0"/>
              <a:t>All Year 1 children are required to sit a national Phonics test in June 2027.</a:t>
            </a:r>
          </a:p>
        </p:txBody>
      </p:sp>
    </p:spTree>
    <p:extLst>
      <p:ext uri="{BB962C8B-B14F-4D97-AF65-F5344CB8AC3E}">
        <p14:creationId xmlns:p14="http://schemas.microsoft.com/office/powerpoint/2010/main" val="406205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School Uniform</a:t>
            </a:r>
            <a:endParaRPr lang="en-US" sz="5400" kern="1200" dirty="0">
              <a:solidFill>
                <a:schemeClr val="tx1"/>
              </a:solidFill>
              <a:latin typeface="+mj-lt"/>
              <a:ea typeface="+mj-ea"/>
              <a:cs typeface="+mj-cs"/>
            </a:endParaRPr>
          </a:p>
        </p:txBody>
      </p:sp>
      <p:sp>
        <p:nvSpPr>
          <p:cNvPr id="2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a:t>All children are expected to wear school uniform:</a:t>
            </a:r>
          </a:p>
          <a:p>
            <a:pPr marL="285750" indent="-228600">
              <a:lnSpc>
                <a:spcPct val="90000"/>
              </a:lnSpc>
              <a:spcAft>
                <a:spcPts val="600"/>
              </a:spcAft>
              <a:buFont typeface="Arial" panose="020B0604020202020204" pitchFamily="34" charset="0"/>
              <a:buChar char="•"/>
            </a:pPr>
            <a:r>
              <a:rPr lang="en-US" sz="2200"/>
              <a:t>Campsbourne t-shirt, polo shirt, jumper or cardigan.  </a:t>
            </a:r>
          </a:p>
          <a:p>
            <a:pPr marL="285750" indent="-228600">
              <a:lnSpc>
                <a:spcPct val="90000"/>
              </a:lnSpc>
              <a:spcAft>
                <a:spcPts val="600"/>
              </a:spcAft>
              <a:buFont typeface="Arial" panose="020B0604020202020204" pitchFamily="34" charset="0"/>
              <a:buChar char="•"/>
            </a:pPr>
            <a:r>
              <a:rPr lang="en-US" sz="2200"/>
              <a:t>Sensible and comfortable shoes.</a:t>
            </a:r>
          </a:p>
          <a:p>
            <a:pPr indent="-228600">
              <a:lnSpc>
                <a:spcPct val="90000"/>
              </a:lnSpc>
              <a:spcAft>
                <a:spcPts val="600"/>
              </a:spcAft>
              <a:buFont typeface="Arial" panose="020B0604020202020204" pitchFamily="34" charset="0"/>
              <a:buChar char="•"/>
            </a:pPr>
            <a:r>
              <a:rPr lang="en-US" sz="2200"/>
              <a:t>Please label all items of clothing!</a:t>
            </a:r>
            <a:endParaRPr lang="en-US" sz="2200" dirty="0"/>
          </a:p>
        </p:txBody>
      </p:sp>
      <p:pic>
        <p:nvPicPr>
          <p:cNvPr id="4" name="Content Placeholder 3" descr="N:\My Pictures\2018-01-24 bird feeder science\bird feeder science 044.JPG"/>
          <p:cNvPicPr>
            <a:picLocks noGrp="1"/>
          </p:cNvPicPr>
          <p:nvPr>
            <p:ph idx="1"/>
          </p:nvPr>
        </p:nvPicPr>
        <p:blipFill rotWithShape="1">
          <a:blip r:embed="rId2" cstate="print">
            <a:extLst>
              <a:ext uri="{28A0092B-C50C-407E-A947-70E740481C1C}">
                <a14:useLocalDpi xmlns:a14="http://schemas.microsoft.com/office/drawing/2010/main" val="0"/>
              </a:ext>
            </a:extLst>
          </a:blip>
          <a:srcRect l="10177" t="23710" r="6690" b="16634"/>
          <a:stretch/>
        </p:blipFill>
        <p:spPr bwMode="auto">
          <a:xfrm>
            <a:off x="4654296" y="1571215"/>
            <a:ext cx="6903720" cy="3715569"/>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3882994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a:t>Important Information</a:t>
            </a:r>
          </a:p>
        </p:txBody>
      </p:sp>
      <p:sp>
        <p:nvSpPr>
          <p:cNvPr id="3" name="Content Placeholder 2"/>
          <p:cNvSpPr>
            <a:spLocks noGrp="1"/>
          </p:cNvSpPr>
          <p:nvPr>
            <p:ph idx="1"/>
          </p:nvPr>
        </p:nvSpPr>
        <p:spPr>
          <a:xfrm>
            <a:off x="838200" y="1663778"/>
            <a:ext cx="4867275" cy="4262889"/>
          </a:xfrm>
          <a:ln w="76200">
            <a:solidFill>
              <a:srgbClr val="7030A0"/>
            </a:solidFill>
          </a:ln>
        </p:spPr>
        <p:txBody>
          <a:bodyPr>
            <a:normAutofit/>
          </a:bodyPr>
          <a:lstStyle/>
          <a:p>
            <a:pPr marL="0" indent="0" algn="ctr">
              <a:buNone/>
            </a:pPr>
            <a:r>
              <a:rPr lang="en-GB" b="1" u="sng" dirty="0"/>
              <a:t>1 Ofili</a:t>
            </a:r>
          </a:p>
          <a:p>
            <a:pPr marL="0" indent="0" algn="ctr">
              <a:buNone/>
            </a:pPr>
            <a:endParaRPr lang="en-GB" b="1" u="sng" dirty="0"/>
          </a:p>
          <a:p>
            <a:r>
              <a:rPr lang="en-GB" dirty="0"/>
              <a:t>Monday – PE</a:t>
            </a:r>
          </a:p>
          <a:p>
            <a:pPr marL="0" indent="0">
              <a:buNone/>
            </a:pPr>
            <a:endParaRPr lang="en-GB" dirty="0"/>
          </a:p>
          <a:p>
            <a:r>
              <a:rPr lang="en-GB" dirty="0"/>
              <a:t>Tuesday - Forest Schools</a:t>
            </a:r>
          </a:p>
          <a:p>
            <a:endParaRPr lang="en-GB" dirty="0"/>
          </a:p>
          <a:p>
            <a:r>
              <a:rPr lang="en-GB" dirty="0"/>
              <a:t>Wednesday - Swimming and library, reading books changed</a:t>
            </a:r>
          </a:p>
          <a:p>
            <a:endParaRPr lang="en-GB" dirty="0"/>
          </a:p>
        </p:txBody>
      </p:sp>
      <p:sp>
        <p:nvSpPr>
          <p:cNvPr id="6" name="Content Placeholder 2"/>
          <p:cNvSpPr txBox="1">
            <a:spLocks/>
          </p:cNvSpPr>
          <p:nvPr/>
        </p:nvSpPr>
        <p:spPr>
          <a:xfrm>
            <a:off x="6293708" y="1663778"/>
            <a:ext cx="4867275" cy="4262889"/>
          </a:xfrm>
          <a:prstGeom prst="rect">
            <a:avLst/>
          </a:prstGeom>
          <a:ln w="76200">
            <a:solidFill>
              <a:srgbClr val="00B05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u="sng" dirty="0"/>
              <a:t>1 Riley</a:t>
            </a:r>
          </a:p>
          <a:p>
            <a:pPr marL="0" indent="0" algn="ctr">
              <a:buFont typeface="Arial" panose="020B0604020202020204" pitchFamily="34" charset="0"/>
              <a:buNone/>
            </a:pPr>
            <a:endParaRPr lang="en-GB" b="1" u="sng" dirty="0"/>
          </a:p>
          <a:p>
            <a:r>
              <a:rPr lang="en-GB" dirty="0"/>
              <a:t>Monday – Forest School</a:t>
            </a:r>
          </a:p>
          <a:p>
            <a:pPr marL="0" indent="0" algn="ctr">
              <a:buFont typeface="Arial" panose="020B0604020202020204" pitchFamily="34" charset="0"/>
              <a:buNone/>
            </a:pPr>
            <a:endParaRPr lang="en-GB" b="1" u="sng" dirty="0"/>
          </a:p>
          <a:p>
            <a:r>
              <a:rPr lang="en-GB" dirty="0"/>
              <a:t>Tuesday - Swimming and library, reading books changed</a:t>
            </a:r>
          </a:p>
          <a:p>
            <a:pPr marL="0" indent="0">
              <a:buNone/>
            </a:pPr>
            <a:endParaRPr lang="en-GB" dirty="0"/>
          </a:p>
          <a:p>
            <a:r>
              <a:rPr lang="en-GB" dirty="0"/>
              <a:t>Wednesday - PE</a:t>
            </a:r>
          </a:p>
        </p:txBody>
      </p:sp>
    </p:spTree>
    <p:extLst>
      <p:ext uri="{BB962C8B-B14F-4D97-AF65-F5344CB8AC3E}">
        <p14:creationId xmlns:p14="http://schemas.microsoft.com/office/powerpoint/2010/main" val="4268610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62E573-471A-D216-16AD-6C87DE7BF890}"/>
              </a:ext>
            </a:extLst>
          </p:cNvPr>
          <p:cNvSpPr>
            <a:spLocks noGrp="1"/>
          </p:cNvSpPr>
          <p:nvPr>
            <p:ph type="title"/>
          </p:nvPr>
        </p:nvSpPr>
        <p:spPr>
          <a:xfrm>
            <a:off x="686834" y="1153572"/>
            <a:ext cx="3200400" cy="4461163"/>
          </a:xfrm>
        </p:spPr>
        <p:txBody>
          <a:bodyPr>
            <a:normAutofit/>
          </a:bodyPr>
          <a:lstStyle/>
          <a:p>
            <a:r>
              <a:rPr lang="en-GB" b="1" u="sng" dirty="0">
                <a:solidFill>
                  <a:srgbClr val="FFFFFF"/>
                </a:solidFill>
              </a:rPr>
              <a:t>Important Information</a:t>
            </a: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DADEC73-E873-F8D9-CA66-B088FA53E615}"/>
              </a:ext>
            </a:extLst>
          </p:cNvPr>
          <p:cNvSpPr>
            <a:spLocks noGrp="1"/>
          </p:cNvSpPr>
          <p:nvPr>
            <p:ph idx="1"/>
          </p:nvPr>
        </p:nvSpPr>
        <p:spPr>
          <a:xfrm>
            <a:off x="4300152" y="591344"/>
            <a:ext cx="7053648" cy="5585619"/>
          </a:xfrm>
        </p:spPr>
        <p:txBody>
          <a:bodyPr anchor="ctr">
            <a:normAutofit lnSpcReduction="10000"/>
          </a:bodyPr>
          <a:lstStyle/>
          <a:p>
            <a:pPr algn="just"/>
            <a:r>
              <a:rPr lang="en-GB" dirty="0"/>
              <a:t>To help ensure consistency and fairness for all children, please do not send children into school with their own pens, pencils, fidgets, ear defenders or toys. These items are provided by school when needed, so that everyone has access to the same resources.</a:t>
            </a:r>
          </a:p>
          <a:p>
            <a:endParaRPr lang="en-GB" dirty="0"/>
          </a:p>
          <a:p>
            <a:r>
              <a:rPr lang="en-GB" dirty="0"/>
              <a:t>PARENTS OPEN MORNING – Autumn 1 </a:t>
            </a:r>
          </a:p>
          <a:p>
            <a:pPr marL="0" indent="0">
              <a:buNone/>
            </a:pPr>
            <a:r>
              <a:rPr lang="en-GB" dirty="0"/>
              <a:t>   </a:t>
            </a:r>
            <a:r>
              <a:rPr lang="en-GB" b="1" dirty="0">
                <a:solidFill>
                  <a:srgbClr val="FF0000"/>
                </a:solidFill>
              </a:rPr>
              <a:t>Friday 9</a:t>
            </a:r>
            <a:r>
              <a:rPr lang="en-GB" b="1" baseline="30000" dirty="0">
                <a:solidFill>
                  <a:srgbClr val="FF0000"/>
                </a:solidFill>
              </a:rPr>
              <a:t>th</a:t>
            </a:r>
            <a:r>
              <a:rPr lang="en-GB" b="1" dirty="0">
                <a:solidFill>
                  <a:srgbClr val="FF0000"/>
                </a:solidFill>
              </a:rPr>
              <a:t> October at 9am</a:t>
            </a:r>
          </a:p>
          <a:p>
            <a:endParaRPr lang="en-GB" dirty="0"/>
          </a:p>
          <a:p>
            <a:r>
              <a:rPr lang="en-GB" dirty="0"/>
              <a:t>PARENTS EVENING – Autumn 2</a:t>
            </a:r>
          </a:p>
          <a:p>
            <a:r>
              <a:rPr lang="en-GB" b="1" dirty="0">
                <a:solidFill>
                  <a:srgbClr val="0070C0"/>
                </a:solidFill>
              </a:rPr>
              <a:t>Tuesday 10</a:t>
            </a:r>
            <a:r>
              <a:rPr lang="en-GB" b="1" baseline="30000" dirty="0">
                <a:solidFill>
                  <a:srgbClr val="0070C0"/>
                </a:solidFill>
              </a:rPr>
              <a:t>th</a:t>
            </a:r>
            <a:r>
              <a:rPr lang="en-GB" b="1" dirty="0">
                <a:solidFill>
                  <a:srgbClr val="0070C0"/>
                </a:solidFill>
              </a:rPr>
              <a:t>/Thursday 12</a:t>
            </a:r>
            <a:r>
              <a:rPr lang="en-GB" b="1" baseline="30000" dirty="0">
                <a:solidFill>
                  <a:srgbClr val="0070C0"/>
                </a:solidFill>
              </a:rPr>
              <a:t>th</a:t>
            </a:r>
            <a:r>
              <a:rPr lang="en-GB" b="1" dirty="0">
                <a:solidFill>
                  <a:srgbClr val="0070C0"/>
                </a:solidFill>
              </a:rPr>
              <a:t> November</a:t>
            </a:r>
          </a:p>
          <a:p>
            <a:r>
              <a:rPr lang="en-GB" b="1" dirty="0">
                <a:solidFill>
                  <a:srgbClr val="00B050"/>
                </a:solidFill>
              </a:rPr>
              <a:t>SEND Tuesday 24</a:t>
            </a:r>
            <a:r>
              <a:rPr lang="en-GB" b="1" baseline="30000" dirty="0">
                <a:solidFill>
                  <a:srgbClr val="00B050"/>
                </a:solidFill>
              </a:rPr>
              <a:t>th</a:t>
            </a:r>
            <a:r>
              <a:rPr lang="en-GB" b="1" dirty="0">
                <a:solidFill>
                  <a:srgbClr val="00B050"/>
                </a:solidFill>
              </a:rPr>
              <a:t>/Thursday 26</a:t>
            </a:r>
            <a:r>
              <a:rPr lang="en-GB" b="1" baseline="30000" dirty="0">
                <a:solidFill>
                  <a:srgbClr val="00B050"/>
                </a:solidFill>
              </a:rPr>
              <a:t>th</a:t>
            </a:r>
            <a:r>
              <a:rPr lang="en-GB" b="1" dirty="0">
                <a:solidFill>
                  <a:srgbClr val="00B050"/>
                </a:solidFill>
              </a:rPr>
              <a:t> November</a:t>
            </a:r>
          </a:p>
          <a:p>
            <a:endParaRPr lang="en-GB" dirty="0"/>
          </a:p>
        </p:txBody>
      </p:sp>
    </p:spTree>
    <p:extLst>
      <p:ext uri="{BB962C8B-B14F-4D97-AF65-F5344CB8AC3E}">
        <p14:creationId xmlns:p14="http://schemas.microsoft.com/office/powerpoint/2010/main" val="4097582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A64448E-FE9D-4869-9F41-EECF930010A5}"/>
              </a:ext>
            </a:extLst>
          </p:cNvPr>
          <p:cNvSpPr txBox="1">
            <a:spLocks noGrp="1"/>
          </p:cNvSpPr>
          <p:nvPr>
            <p:ph type="title"/>
          </p:nvPr>
        </p:nvSpPr>
        <p:spPr>
          <a:xfrm>
            <a:off x="838200" y="565815"/>
            <a:ext cx="10515600" cy="1133499"/>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200" b="1" dirty="0">
                <a:solidFill>
                  <a:srgbClr val="FF6600"/>
                </a:solidFill>
                <a:latin typeface="+mn-lt"/>
              </a:rPr>
              <a:t>Communicating with the teachers</a:t>
            </a:r>
          </a:p>
        </p:txBody>
      </p:sp>
      <p:graphicFrame>
        <p:nvGraphicFramePr>
          <p:cNvPr id="20" name="Content Placeholder 2">
            <a:extLst>
              <a:ext uri="{FF2B5EF4-FFF2-40B4-BE49-F238E27FC236}">
                <a16:creationId xmlns:a16="http://schemas.microsoft.com/office/drawing/2014/main" id="{CC51279B-EF93-9910-90C6-5DE92D6ED1E4}"/>
              </a:ext>
            </a:extLst>
          </p:cNvPr>
          <p:cNvGraphicFramePr>
            <a:graphicFrameLocks noGrp="1"/>
          </p:cNvGraphicFramePr>
          <p:nvPr>
            <p:ph idx="1"/>
            <p:extLst>
              <p:ext uri="{D42A27DB-BD31-4B8C-83A1-F6EECF244321}">
                <p14:modId xmlns:p14="http://schemas.microsoft.com/office/powerpoint/2010/main" val="89671016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98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ampsbourne School and Extended Services, Nightingale Ln, London N8 7AF, UK"/>
          <p:cNvPicPr>
            <a:picLocks noChangeAspect="1" noChangeArrowheads="1"/>
          </p:cNvPicPr>
          <p:nvPr/>
        </p:nvPicPr>
        <p:blipFill>
          <a:blip r:embed="rId2" cstate="print">
            <a:extLst>
              <a:ext uri="{28A0092B-C50C-407E-A947-70E740481C1C}">
                <a14:useLocalDpi xmlns:a14="http://schemas.microsoft.com/office/drawing/2010/main" val="0"/>
              </a:ext>
            </a:extLst>
          </a:blip>
          <a:srcRect t="6381" r="-2" b="25354"/>
          <a:stretch>
            <a:fillRect/>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774971" y="4641012"/>
            <a:ext cx="5505814" cy="1046303"/>
          </a:xfrm>
        </p:spPr>
        <p:txBody>
          <a:bodyPr anchor="b">
            <a:normAutofit/>
          </a:bodyPr>
          <a:lstStyle/>
          <a:p>
            <a:pPr algn="l"/>
            <a:r>
              <a:rPr lang="en-GB" b="1" dirty="0"/>
              <a:t>Any Questions?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r="1" b="13502"/>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32548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1658</TotalTime>
  <Words>1120</Words>
  <Application>Microsoft Office PowerPoint</Application>
  <PresentationFormat>Widescreen</PresentationFormat>
  <Paragraphs>128</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Berlin Sans FB</vt:lpstr>
      <vt:lpstr>Calibri</vt:lpstr>
      <vt:lpstr>Calibri Light</vt:lpstr>
      <vt:lpstr>Office Theme</vt:lpstr>
      <vt:lpstr>Welcome to Year 1 Meet the Teacher </vt:lpstr>
      <vt:lpstr>Staff in Year 1</vt:lpstr>
      <vt:lpstr>Start and Finish Times</vt:lpstr>
      <vt:lpstr> What does my child  need to bring to school?</vt:lpstr>
      <vt:lpstr>Swimming Kit</vt:lpstr>
      <vt:lpstr>Forest School</vt:lpstr>
      <vt:lpstr>Class Timetables </vt:lpstr>
      <vt:lpstr>PowerPoint Presentation</vt:lpstr>
      <vt:lpstr>PowerPoint Presentation</vt:lpstr>
      <vt:lpstr>Reading</vt:lpstr>
      <vt:lpstr>PowerPoint Presentation</vt:lpstr>
      <vt:lpstr>Wider Curriculum Overview Autumn 1</vt:lpstr>
      <vt:lpstr>PowerPoint Presentation</vt:lpstr>
      <vt:lpstr>Assessment (Year 1 and Year 2)</vt:lpstr>
      <vt:lpstr>School Uniform</vt:lpstr>
      <vt:lpstr>Important Information</vt:lpstr>
      <vt:lpstr>Important Information</vt:lpstr>
      <vt:lpstr>Communicating with the teachers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dc:title>
  <dc:creator>Jonathan Smith</dc:creator>
  <cp:lastModifiedBy>Victoria Herringshaw</cp:lastModifiedBy>
  <cp:revision>80</cp:revision>
  <dcterms:created xsi:type="dcterms:W3CDTF">2020-09-07T10:40:20Z</dcterms:created>
  <dcterms:modified xsi:type="dcterms:W3CDTF">2026-09-23T13:35:52Z</dcterms:modified>
</cp:coreProperties>
</file>