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80" r:id="rId3"/>
    <p:sldId id="273" r:id="rId4"/>
    <p:sldId id="260" r:id="rId5"/>
    <p:sldId id="258" r:id="rId6"/>
    <p:sldId id="262" r:id="rId7"/>
    <p:sldId id="286" r:id="rId8"/>
    <p:sldId id="281" r:id="rId9"/>
    <p:sldId id="285" r:id="rId10"/>
    <p:sldId id="291" r:id="rId11"/>
    <p:sldId id="257" r:id="rId12"/>
    <p:sldId id="288" r:id="rId13"/>
    <p:sldId id="287" r:id="rId14"/>
    <p:sldId id="278" r:id="rId15"/>
    <p:sldId id="283" r:id="rId16"/>
    <p:sldId id="270" r:id="rId17"/>
    <p:sldId id="290" r:id="rId18"/>
    <p:sldId id="279" r:id="rId19"/>
    <p:sldId id="274" r:id="rId20"/>
    <p:sldId id="28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37" autoAdjust="0"/>
    <p:restoredTop sz="94660"/>
  </p:normalViewPr>
  <p:slideViewPr>
    <p:cSldViewPr snapToGrid="0">
      <p:cViewPr varScale="1">
        <p:scale>
          <a:sx n="107" d="100"/>
          <a:sy n="107" d="100"/>
        </p:scale>
        <p:origin x="732"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SassoonCRInfant" panose="00000400000000000000" pitchFamily="2"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SassoonCRInfant" panose="00000400000000000000" pitchFamily="2" charset="0"/>
              </a:defRPr>
            </a:lvl1pPr>
          </a:lstStyle>
          <a:p>
            <a:fld id="{9040F0F4-A672-400F-A7C1-E4E1EFCB560D}" type="datetimeFigureOut">
              <a:rPr lang="en-GB" smtClean="0"/>
              <a:pPr/>
              <a:t>22/09/2026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SassoonCRInfant" panose="00000400000000000000" pitchFamily="2"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SassoonCRInfant" panose="00000400000000000000" pitchFamily="2" charset="0"/>
              </a:defRPr>
            </a:lvl1pPr>
          </a:lstStyle>
          <a:p>
            <a:fld id="{E8F2598A-B714-4C7E-90DE-0ADEDAFFFDDB}" type="slidenum">
              <a:rPr lang="en-GB" smtClean="0"/>
              <a:pPr/>
              <a:t>‹#›</a:t>
            </a:fld>
            <a:endParaRPr lang="en-GB" dirty="0"/>
          </a:p>
        </p:txBody>
      </p:sp>
    </p:spTree>
    <p:extLst>
      <p:ext uri="{BB962C8B-B14F-4D97-AF65-F5344CB8AC3E}">
        <p14:creationId xmlns:p14="http://schemas.microsoft.com/office/powerpoint/2010/main" val="1736074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SassoonCRInfant" panose="00000400000000000000" pitchFamily="2"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15</a:t>
            </a:fld>
            <a:endParaRPr lang="en-GB"/>
          </a:p>
        </p:txBody>
      </p:sp>
    </p:spTree>
    <p:extLst>
      <p:ext uri="{BB962C8B-B14F-4D97-AF65-F5344CB8AC3E}">
        <p14:creationId xmlns:p14="http://schemas.microsoft.com/office/powerpoint/2010/main" val="2373725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148650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4120564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3E1B3F2-A6CF-4D57-B10A-D4867B1CF6B6}"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37020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3E1B3F2-A6CF-4D57-B10A-D4867B1CF6B6}"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218380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3E1B3F2-A6CF-4D57-B10A-D4867B1CF6B6}" type="datetimeFigureOut">
              <a:rPr lang="en-GB" smtClean="0"/>
              <a:t>22/09/2026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3819268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3E1B3F2-A6CF-4D57-B10A-D4867B1CF6B6}" type="datetimeFigureOut">
              <a:rPr lang="en-GB" smtClean="0"/>
              <a:t>22/09/2026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1078077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E1B3F2-A6CF-4D57-B10A-D4867B1CF6B6}" type="datetimeFigureOut">
              <a:rPr lang="en-GB" smtClean="0"/>
              <a:t>22/09/2026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4151964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3E1B3F2-A6CF-4D57-B10A-D4867B1CF6B6}"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1995967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3E1B3F2-A6CF-4D57-B10A-D4867B1CF6B6}"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2730266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587906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3640649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SassoonCRInfant" panose="00000400000000000000" pitchFamily="2" charset="0"/>
              </a:defRPr>
            </a:lvl1pPr>
          </a:lstStyle>
          <a:p>
            <a:fld id="{73E1B3F2-A6CF-4D57-B10A-D4867B1CF6B6}" type="datetimeFigureOut">
              <a:rPr lang="en-GB" smtClean="0"/>
              <a:pPr/>
              <a:t>22/09/2026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SassoonCRInfant" panose="00000400000000000000" pitchFamily="2" charset="0"/>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SassoonCRInfant" panose="00000400000000000000" pitchFamily="2" charset="0"/>
              </a:defRPr>
            </a:lvl1pPr>
          </a:lstStyle>
          <a:p>
            <a:fld id="{98FCCA95-93C6-4DDA-AAB8-82B913814218}" type="slidenum">
              <a:rPr lang="en-GB" smtClean="0"/>
              <a:pPr/>
              <a:t>‹#›</a:t>
            </a:fld>
            <a:endParaRPr lang="en-GB" dirty="0"/>
          </a:p>
        </p:txBody>
      </p:sp>
    </p:spTree>
    <p:extLst>
      <p:ext uri="{BB962C8B-B14F-4D97-AF65-F5344CB8AC3E}">
        <p14:creationId xmlns:p14="http://schemas.microsoft.com/office/powerpoint/2010/main" val="3567739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SassoonCRInfant" panose="000004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assoonCRInfant" panose="000004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assoonCRInfant" panose="000004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assoonCRInfant" panose="000004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assoonCRInfant" panose="000004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assoonCRInfant" panose="000004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talk4writing.com/abou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3433" y="3142211"/>
            <a:ext cx="5454967" cy="1586261"/>
          </a:xfrm>
        </p:spPr>
        <p:txBody>
          <a:bodyPr>
            <a:normAutofit fontScale="90000"/>
          </a:bodyPr>
          <a:lstStyle/>
          <a:p>
            <a:r>
              <a:rPr lang="en-GB" dirty="0"/>
              <a:t>Welcome to Year 4</a:t>
            </a:r>
            <a:br>
              <a:rPr lang="en-GB" dirty="0"/>
            </a:br>
            <a:r>
              <a:rPr lang="en-GB" dirty="0"/>
              <a:t>Meet the Teacher </a:t>
            </a: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2206744" y="716839"/>
            <a:ext cx="2228976" cy="2201458"/>
          </a:xfrm>
          <a:prstGeom prst="rect">
            <a:avLst/>
          </a:prstGeom>
        </p:spPr>
      </p:pic>
      <p:pic>
        <p:nvPicPr>
          <p:cNvPr id="5122" name="Picture 2" descr="Campsbourne School and Extended Services, Nightingale Ln, London N8 7AF, U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3293" y="914399"/>
            <a:ext cx="3974562" cy="529812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748555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71" y="131077"/>
            <a:ext cx="10515600" cy="1325563"/>
          </a:xfrm>
        </p:spPr>
        <p:txBody>
          <a:bodyPr/>
          <a:lstStyle/>
          <a:p>
            <a:pPr algn="ctr"/>
            <a:r>
              <a:rPr lang="en-GB" b="1" u="sng" dirty="0"/>
              <a:t>Staff in Year 4</a:t>
            </a:r>
          </a:p>
        </p:txBody>
      </p:sp>
      <p:sp>
        <p:nvSpPr>
          <p:cNvPr id="3" name="Content Placeholder 2"/>
          <p:cNvSpPr>
            <a:spLocks noGrp="1"/>
          </p:cNvSpPr>
          <p:nvPr>
            <p:ph sz="half" idx="1"/>
          </p:nvPr>
        </p:nvSpPr>
        <p:spPr>
          <a:xfrm>
            <a:off x="7673474" y="1693374"/>
            <a:ext cx="4077044" cy="4351338"/>
          </a:xfrm>
        </p:spPr>
        <p:txBody>
          <a:bodyPr>
            <a:normAutofit/>
          </a:bodyPr>
          <a:lstStyle/>
          <a:p>
            <a:pPr marL="0" indent="0" algn="ctr">
              <a:buNone/>
            </a:pPr>
            <a:r>
              <a:rPr lang="en-GB" sz="6000" u="sng" dirty="0"/>
              <a:t>Whiteread</a:t>
            </a:r>
          </a:p>
          <a:p>
            <a:pPr marL="0" indent="0" algn="ctr">
              <a:buNone/>
            </a:pPr>
            <a:r>
              <a:rPr lang="en-GB" sz="6000" dirty="0"/>
              <a:t>Daisy</a:t>
            </a:r>
          </a:p>
          <a:p>
            <a:pPr marL="0" indent="0" algn="ctr">
              <a:buNone/>
            </a:pPr>
            <a:r>
              <a:rPr lang="en-GB" sz="6000" dirty="0"/>
              <a:t>Michelle</a:t>
            </a:r>
          </a:p>
          <a:p>
            <a:pPr marL="0" indent="0" algn="ctr">
              <a:buNone/>
            </a:pPr>
            <a:r>
              <a:rPr lang="en-GB" sz="6000" dirty="0"/>
              <a:t>Rachel</a:t>
            </a:r>
          </a:p>
          <a:p>
            <a:pPr marL="0" indent="0" algn="ctr">
              <a:buNone/>
            </a:pPr>
            <a:endParaRPr lang="en-GB" sz="6000" dirty="0"/>
          </a:p>
        </p:txBody>
      </p:sp>
      <p:sp>
        <p:nvSpPr>
          <p:cNvPr id="4" name="Content Placeholder 3"/>
          <p:cNvSpPr>
            <a:spLocks noGrp="1"/>
          </p:cNvSpPr>
          <p:nvPr>
            <p:ph sz="half" idx="2"/>
          </p:nvPr>
        </p:nvSpPr>
        <p:spPr>
          <a:xfrm>
            <a:off x="415896" y="1621858"/>
            <a:ext cx="5181600" cy="4351338"/>
          </a:xfrm>
        </p:spPr>
        <p:txBody>
          <a:bodyPr>
            <a:normAutofit/>
          </a:bodyPr>
          <a:lstStyle/>
          <a:p>
            <a:pPr marL="0" indent="0" algn="ctr">
              <a:buNone/>
            </a:pPr>
            <a:r>
              <a:rPr lang="en-GB" sz="6000" u="sng" dirty="0"/>
              <a:t>Kapoor</a:t>
            </a:r>
          </a:p>
          <a:p>
            <a:pPr marL="0" indent="0" algn="ctr">
              <a:buNone/>
            </a:pPr>
            <a:r>
              <a:rPr lang="en-GB" sz="6000" dirty="0"/>
              <a:t>Zara</a:t>
            </a:r>
          </a:p>
          <a:p>
            <a:pPr marL="0" indent="0" algn="ctr">
              <a:buNone/>
            </a:pPr>
            <a:endParaRPr lang="en-GB" sz="6000" dirty="0"/>
          </a:p>
        </p:txBody>
      </p:sp>
    </p:spTree>
    <p:extLst>
      <p:ext uri="{BB962C8B-B14F-4D97-AF65-F5344CB8AC3E}">
        <p14:creationId xmlns:p14="http://schemas.microsoft.com/office/powerpoint/2010/main" val="1544981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129"/>
            <a:ext cx="10515600" cy="1325563"/>
          </a:xfrm>
        </p:spPr>
        <p:txBody>
          <a:bodyPr>
            <a:normAutofit/>
          </a:bodyPr>
          <a:lstStyle/>
          <a:p>
            <a:r>
              <a:rPr lang="en-GB" sz="4000" b="1" dirty="0"/>
              <a:t>What does my child need to bring to school?</a:t>
            </a:r>
          </a:p>
        </p:txBody>
      </p:sp>
      <p:sp>
        <p:nvSpPr>
          <p:cNvPr id="3" name="Content Placeholder 2"/>
          <p:cNvSpPr>
            <a:spLocks noGrp="1"/>
          </p:cNvSpPr>
          <p:nvPr>
            <p:ph idx="1"/>
          </p:nvPr>
        </p:nvSpPr>
        <p:spPr>
          <a:xfrm>
            <a:off x="313267" y="1117515"/>
            <a:ext cx="11565466" cy="5310179"/>
          </a:xfrm>
        </p:spPr>
        <p:txBody>
          <a:bodyPr>
            <a:normAutofit/>
          </a:bodyPr>
          <a:lstStyle/>
          <a:p>
            <a:pPr lvl="0"/>
            <a:r>
              <a:rPr lang="en-US" dirty="0"/>
              <a:t>Coat</a:t>
            </a:r>
            <a:endParaRPr lang="en-GB" dirty="0"/>
          </a:p>
          <a:p>
            <a:pPr lvl="0"/>
            <a:r>
              <a:rPr lang="en-GB" dirty="0"/>
              <a:t>Bag</a:t>
            </a:r>
          </a:p>
          <a:p>
            <a:pPr lvl="0"/>
            <a:r>
              <a:rPr lang="en-GB" dirty="0"/>
              <a:t>Optional snack (needs to be healthy)</a:t>
            </a:r>
          </a:p>
          <a:p>
            <a:pPr lvl="0"/>
            <a:r>
              <a:rPr lang="en-US" dirty="0"/>
              <a:t>Water bottle with their name on it</a:t>
            </a:r>
            <a:endParaRPr lang="en-GB" dirty="0"/>
          </a:p>
          <a:p>
            <a:pPr lvl="0"/>
            <a:r>
              <a:rPr lang="en-US" dirty="0"/>
              <a:t>Packed Lunch if they are packed lunch. Please refer to the food policy for guidance on items that should not be brought in. E.g. crisps/chocolate/nuts.</a:t>
            </a:r>
            <a:endParaRPr lang="en-GB" dirty="0"/>
          </a:p>
          <a:p>
            <a:pPr marL="0" indent="0" algn="ctr">
              <a:buNone/>
            </a:pPr>
            <a:r>
              <a:rPr lang="en-GB" b="1" dirty="0">
                <a:solidFill>
                  <a:srgbClr val="FF0000"/>
                </a:solidFill>
              </a:rPr>
              <a:t>To help ensure consistency and fairness for all children, please do not send children into school with their own pens, pencils, fidgets, ear defenders or toys. These items are provided by school when needed, so that everyone has access to the same resources. </a:t>
            </a:r>
          </a:p>
          <a:p>
            <a:pPr marL="0" indent="0" algn="ctr">
              <a:buNone/>
            </a:pPr>
            <a:r>
              <a:rPr lang="en-GB" b="1" dirty="0">
                <a:solidFill>
                  <a:srgbClr val="FF0000"/>
                </a:solidFill>
              </a:rPr>
              <a:t>Please speak to SLT if you think your child requires a fidget or ear defenders. </a:t>
            </a:r>
            <a:endParaRPr lang="en-GB" dirty="0"/>
          </a:p>
        </p:txBody>
      </p:sp>
    </p:spTree>
    <p:extLst>
      <p:ext uri="{BB962C8B-B14F-4D97-AF65-F5344CB8AC3E}">
        <p14:creationId xmlns:p14="http://schemas.microsoft.com/office/powerpoint/2010/main" val="969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6730" y="1655464"/>
            <a:ext cx="10515600" cy="4546927"/>
          </a:xfrm>
        </p:spPr>
        <p:txBody>
          <a:bodyPr>
            <a:normAutofit/>
          </a:bodyPr>
          <a:lstStyle/>
          <a:p>
            <a:pPr marL="0" indent="0">
              <a:buNone/>
            </a:pPr>
            <a:endParaRPr lang="en-GB" dirty="0"/>
          </a:p>
          <a:p>
            <a:pPr marL="0" indent="0">
              <a:buNone/>
            </a:pPr>
            <a:r>
              <a:rPr lang="en-GB" dirty="0"/>
              <a:t>In years 3 to 6, we teach the White Rose maths program to the children. This approach to teaching maths ensures that children develop a deeper conceptual understanding over time. This is done through concrete and abstract learning opportunities whilst also having the opportunity to apply mathematical concepts to a wide range of problem solving and reasoning problems.</a:t>
            </a:r>
          </a:p>
          <a:p>
            <a:pPr marL="0" indent="0">
              <a:buNone/>
            </a:pPr>
            <a:endParaRPr lang="en-GB" dirty="0"/>
          </a:p>
          <a:p>
            <a:pPr marL="0" indent="0">
              <a:buNone/>
            </a:pPr>
            <a:r>
              <a:rPr lang="en-GB" dirty="0"/>
              <a:t>We also do a weekly arithmetic test and their weekly times tables challenges.</a:t>
            </a:r>
          </a:p>
          <a:p>
            <a:endParaRPr lang="en-GB" dirty="0"/>
          </a:p>
        </p:txBody>
      </p:sp>
      <p:pic>
        <p:nvPicPr>
          <p:cNvPr id="2052" name="Picture 4" descr="Charnwood Primary Academ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7561" y="402331"/>
            <a:ext cx="2943950" cy="1471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251200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endParaRPr lang="en-GB" dirty="0">
              <a:solidFill>
                <a:srgbClr val="FF0000"/>
              </a:solidFill>
              <a:latin typeface="Berlin Sans FB" panose="020E0602020502020306" pitchFamily="34" charset="0"/>
            </a:endParaRPr>
          </a:p>
          <a:p>
            <a:pPr algn="just"/>
            <a:r>
              <a:rPr lang="en-GB" dirty="0"/>
              <a:t>Across the school we teach literacy through our Talk for Writing program. </a:t>
            </a:r>
          </a:p>
          <a:p>
            <a:pPr algn="just"/>
            <a:r>
              <a:rPr lang="en-GB" dirty="0"/>
              <a:t>Enables children to use the key language they need for a particular topic orally before they analyse it. </a:t>
            </a:r>
          </a:p>
          <a:p>
            <a:pPr algn="just"/>
            <a:r>
              <a:rPr lang="en-GB" dirty="0"/>
              <a:t>Followed by shared writing to show them how to craft their writing to the text focus (e.g. suspense writing) </a:t>
            </a:r>
          </a:p>
          <a:p>
            <a:pPr algn="just"/>
            <a:r>
              <a:rPr lang="en-GB" dirty="0"/>
              <a:t>You can find out more information at </a:t>
            </a:r>
            <a:r>
              <a:rPr lang="en-GB" dirty="0">
                <a:hlinkClick r:id="rId2"/>
              </a:rPr>
              <a:t>www.talk4writing.com/about</a:t>
            </a:r>
            <a:endParaRPr lang="en-GB" dirty="0"/>
          </a:p>
          <a:p>
            <a:pPr algn="just"/>
            <a:endParaRPr lang="en-GB" dirty="0"/>
          </a:p>
          <a:p>
            <a:endParaRPr lang="en-GB" dirty="0"/>
          </a:p>
        </p:txBody>
      </p:sp>
      <p:pic>
        <p:nvPicPr>
          <p:cNvPr id="1026" name="Picture 2" descr="Training and Services | St. George's School, Batters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694" y="286834"/>
            <a:ext cx="7364518" cy="192213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990012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6599" y="169338"/>
            <a:ext cx="11116733" cy="4351338"/>
          </a:xfrm>
        </p:spPr>
        <p:txBody>
          <a:bodyPr>
            <a:normAutofit/>
          </a:bodyPr>
          <a:lstStyle/>
          <a:p>
            <a:pPr marL="0" indent="0">
              <a:buNone/>
            </a:pPr>
            <a:r>
              <a:rPr lang="en-GB" sz="3600" b="1" u="sng" dirty="0">
                <a:solidFill>
                  <a:srgbClr val="FF0000"/>
                </a:solidFill>
              </a:rPr>
              <a:t>Destination Reader is the KS2 program to teach reading.</a:t>
            </a:r>
          </a:p>
          <a:p>
            <a:pPr marL="0" indent="0">
              <a:buNone/>
            </a:pPr>
            <a:r>
              <a:rPr lang="en-GB" sz="3600" b="1" dirty="0">
                <a:solidFill>
                  <a:srgbClr val="FF0000"/>
                </a:solidFill>
              </a:rPr>
              <a:t> </a:t>
            </a:r>
          </a:p>
        </p:txBody>
      </p:sp>
      <p:sp>
        <p:nvSpPr>
          <p:cNvPr id="4" name="Rectangle 3"/>
          <p:cNvSpPr/>
          <p:nvPr/>
        </p:nvSpPr>
        <p:spPr>
          <a:xfrm>
            <a:off x="338667" y="1286674"/>
            <a:ext cx="11692465" cy="4154984"/>
          </a:xfrm>
          <a:prstGeom prst="rect">
            <a:avLst/>
          </a:prstGeom>
        </p:spPr>
        <p:txBody>
          <a:bodyPr wrap="square">
            <a:spAutoFit/>
          </a:bodyPr>
          <a:lstStyle/>
          <a:p>
            <a:pPr algn="ctr"/>
            <a:r>
              <a:rPr lang="en-GB" sz="2400" dirty="0">
                <a:latin typeface="SassoonCRInfant" panose="00000400000000000000" pitchFamily="2" charset="0"/>
              </a:rPr>
              <a:t>Destination Reader focuses on various strategies that help children to become more fluent in their reading and helps develop a love of reading.</a:t>
            </a:r>
          </a:p>
          <a:p>
            <a:pPr algn="ctr"/>
            <a:endParaRPr lang="en-GB" sz="2400" dirty="0">
              <a:latin typeface="SassoonCRInfant" panose="00000400000000000000" pitchFamily="2" charset="0"/>
            </a:endParaRPr>
          </a:p>
          <a:p>
            <a:endParaRPr lang="en-GB" sz="2400" dirty="0">
              <a:latin typeface="SassoonCRInfant" panose="00000400000000000000" pitchFamily="2" charset="0"/>
            </a:endParaRPr>
          </a:p>
          <a:p>
            <a:r>
              <a:rPr lang="en-GB" sz="2400" dirty="0">
                <a:latin typeface="SassoonCRInfant" panose="00000400000000000000" pitchFamily="2" charset="0"/>
              </a:rPr>
              <a:t>Mondays and Tuesdays: Paired reading of a class text.</a:t>
            </a:r>
          </a:p>
          <a:p>
            <a:endParaRPr lang="en-GB" sz="2400" dirty="0">
              <a:latin typeface="SassoonCRInfant" panose="00000400000000000000" pitchFamily="2" charset="0"/>
            </a:endParaRPr>
          </a:p>
          <a:p>
            <a:r>
              <a:rPr lang="en-GB" sz="2400" dirty="0">
                <a:latin typeface="SassoonCRInfant" panose="00000400000000000000" pitchFamily="2" charset="0"/>
              </a:rPr>
              <a:t>Thursdays: Answering a reading comprehension about either the class text, literacy text or current affairs.</a:t>
            </a:r>
          </a:p>
          <a:p>
            <a:endParaRPr lang="en-GB" sz="2400" dirty="0">
              <a:latin typeface="SassoonCRInfant" panose="00000400000000000000" pitchFamily="2" charset="0"/>
            </a:endParaRPr>
          </a:p>
          <a:p>
            <a:r>
              <a:rPr lang="en-GB" sz="2400" dirty="0">
                <a:latin typeface="SassoonCRInfant" panose="00000400000000000000" pitchFamily="2" charset="0"/>
              </a:rPr>
              <a:t>Fridays: Independent reading a text of their own level independently. </a:t>
            </a:r>
          </a:p>
          <a:p>
            <a:endParaRPr lang="en-GB" sz="2400" dirty="0">
              <a:latin typeface="SassoonCRInfant" panose="00000400000000000000" pitchFamily="2" charset="0"/>
            </a:endParaRPr>
          </a:p>
        </p:txBody>
      </p:sp>
    </p:spTree>
    <p:extLst>
      <p:ext uri="{BB962C8B-B14F-4D97-AF65-F5344CB8AC3E}">
        <p14:creationId xmlns:p14="http://schemas.microsoft.com/office/powerpoint/2010/main" val="2191105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119745"/>
            <a:ext cx="10515600" cy="4057218"/>
          </a:xfrm>
        </p:spPr>
        <p:txBody>
          <a:bodyPr>
            <a:normAutofit/>
          </a:bodyPr>
          <a:lstStyle/>
          <a:p>
            <a:r>
              <a:rPr lang="en-GB" dirty="0"/>
              <a:t>Sounds-Write is a quality first phonics programme and is how we teach reading and spelling.</a:t>
            </a:r>
          </a:p>
          <a:p>
            <a:endParaRPr lang="en-GB" dirty="0"/>
          </a:p>
          <a:p>
            <a:r>
              <a:rPr lang="en-GB" dirty="0"/>
              <a:t>Children receive Sounds-Write lessons four times a week focusing on spelling. </a:t>
            </a:r>
          </a:p>
          <a:p>
            <a:pPr marL="0" indent="0">
              <a:buNone/>
            </a:pPr>
            <a:endParaRPr lang="en-GB" dirty="0"/>
          </a:p>
          <a:p>
            <a:r>
              <a:rPr lang="en-GB" dirty="0"/>
              <a:t>It will also be used as an intervention or catch-up programme for children who may require it.</a:t>
            </a:r>
          </a:p>
        </p:txBody>
      </p:sp>
      <p:pic>
        <p:nvPicPr>
          <p:cNvPr id="3074" name="Picture 2" descr="Home | Sounds Write Sounds Write - first rate phonics | An exciting, new  approach to the teaching of reading, spelling and writing An exciting, new  approach to the teaching of rea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5731" y="223457"/>
            <a:ext cx="1905000" cy="15525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974003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7661" y="163902"/>
            <a:ext cx="1210733" cy="1325563"/>
          </a:xfrm>
        </p:spPr>
        <p:txBody>
          <a:bodyPr/>
          <a:lstStyle/>
          <a:p>
            <a:r>
              <a:rPr lang="en-GB" dirty="0"/>
              <a:t>P.E </a:t>
            </a:r>
          </a:p>
        </p:txBody>
      </p:sp>
      <p:sp>
        <p:nvSpPr>
          <p:cNvPr id="3" name="Content Placeholder 2"/>
          <p:cNvSpPr>
            <a:spLocks noGrp="1"/>
          </p:cNvSpPr>
          <p:nvPr>
            <p:ph idx="1"/>
          </p:nvPr>
        </p:nvSpPr>
        <p:spPr>
          <a:xfrm>
            <a:off x="6516249" y="697638"/>
            <a:ext cx="5257800" cy="4371445"/>
          </a:xfrm>
        </p:spPr>
        <p:txBody>
          <a:bodyPr/>
          <a:lstStyle/>
          <a:p>
            <a:pPr marL="0" indent="0">
              <a:buNone/>
            </a:pPr>
            <a:r>
              <a:rPr lang="en-GB" b="1" u="sng" dirty="0"/>
              <a:t>Whiteread</a:t>
            </a:r>
          </a:p>
          <a:p>
            <a:pPr marL="0" indent="0">
              <a:buNone/>
            </a:pPr>
            <a:endParaRPr lang="en-GB" dirty="0"/>
          </a:p>
          <a:p>
            <a:pPr marL="0" indent="0">
              <a:buNone/>
            </a:pPr>
            <a:r>
              <a:rPr lang="en-GB" dirty="0"/>
              <a:t>Tuesday – Gymnastics</a:t>
            </a:r>
          </a:p>
          <a:p>
            <a:pPr marL="0" indent="0">
              <a:buNone/>
            </a:pPr>
            <a:endParaRPr lang="en-GB" dirty="0"/>
          </a:p>
          <a:p>
            <a:pPr marL="0" indent="0">
              <a:buNone/>
            </a:pPr>
            <a:r>
              <a:rPr lang="en-GB" dirty="0"/>
              <a:t>Friday – Swimming</a:t>
            </a:r>
          </a:p>
          <a:p>
            <a:pPr marL="0" indent="0">
              <a:buNone/>
            </a:pPr>
            <a:endParaRPr lang="en-GB" dirty="0"/>
          </a:p>
        </p:txBody>
      </p:sp>
      <p:sp>
        <p:nvSpPr>
          <p:cNvPr id="6" name="Content Placeholder 2">
            <a:extLst>
              <a:ext uri="{FF2B5EF4-FFF2-40B4-BE49-F238E27FC236}">
                <a16:creationId xmlns:a16="http://schemas.microsoft.com/office/drawing/2014/main" id="{E94FEB04-1763-4DFA-B7D8-056AFBC008C3}"/>
              </a:ext>
            </a:extLst>
          </p:cNvPr>
          <p:cNvSpPr txBox="1">
            <a:spLocks/>
          </p:cNvSpPr>
          <p:nvPr/>
        </p:nvSpPr>
        <p:spPr>
          <a:xfrm>
            <a:off x="357417" y="621695"/>
            <a:ext cx="6313415" cy="43714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u="sng" dirty="0">
                <a:latin typeface="SassoonCRInfant" panose="00000400000000000000" pitchFamily="2" charset="0"/>
              </a:rPr>
              <a:t>Kapoor</a:t>
            </a:r>
          </a:p>
          <a:p>
            <a:pPr marL="0" indent="0">
              <a:buFont typeface="Arial" panose="020B0604020202020204" pitchFamily="34" charset="0"/>
              <a:buNone/>
            </a:pPr>
            <a:endParaRPr lang="en-GB" dirty="0">
              <a:latin typeface="SassoonCRInfant" panose="00000400000000000000" pitchFamily="2" charset="0"/>
            </a:endParaRPr>
          </a:p>
          <a:p>
            <a:pPr marL="0" indent="0">
              <a:buFont typeface="Arial" panose="020B0604020202020204" pitchFamily="34" charset="0"/>
              <a:buNone/>
            </a:pPr>
            <a:r>
              <a:rPr lang="en-GB" dirty="0">
                <a:latin typeface="SassoonCRInfant" panose="00000400000000000000" pitchFamily="2" charset="0"/>
              </a:rPr>
              <a:t>Tuesday – Gymnastics</a:t>
            </a:r>
          </a:p>
          <a:p>
            <a:pPr marL="0" indent="0">
              <a:buFont typeface="Arial" panose="020B0604020202020204" pitchFamily="34" charset="0"/>
              <a:buNone/>
            </a:pPr>
            <a:endParaRPr lang="en-GB" dirty="0">
              <a:latin typeface="SassoonCRInfant" panose="00000400000000000000" pitchFamily="2" charset="0"/>
            </a:endParaRPr>
          </a:p>
          <a:p>
            <a:pPr marL="0" indent="0">
              <a:buFont typeface="Arial" panose="020B0604020202020204" pitchFamily="34" charset="0"/>
              <a:buNone/>
            </a:pPr>
            <a:r>
              <a:rPr lang="en-GB" dirty="0">
                <a:latin typeface="SassoonCRInfant" panose="00000400000000000000" pitchFamily="2" charset="0"/>
              </a:rPr>
              <a:t>Friday – Netball</a:t>
            </a:r>
          </a:p>
          <a:p>
            <a:pPr marL="0" indent="0">
              <a:buFont typeface="Arial" panose="020B0604020202020204" pitchFamily="34" charset="0"/>
              <a:buNone/>
            </a:pPr>
            <a:endParaRPr lang="en-GB" dirty="0">
              <a:latin typeface="SassoonCRInfant" panose="00000400000000000000" pitchFamily="2" charset="0"/>
            </a:endParaRPr>
          </a:p>
        </p:txBody>
      </p:sp>
      <p:sp>
        <p:nvSpPr>
          <p:cNvPr id="7" name="TextBox 6">
            <a:extLst>
              <a:ext uri="{FF2B5EF4-FFF2-40B4-BE49-F238E27FC236}">
                <a16:creationId xmlns:a16="http://schemas.microsoft.com/office/drawing/2014/main" id="{1188685E-D5A3-FCE3-BD1A-CBD0967A60BB}"/>
              </a:ext>
            </a:extLst>
          </p:cNvPr>
          <p:cNvSpPr txBox="1"/>
          <p:nvPr/>
        </p:nvSpPr>
        <p:spPr>
          <a:xfrm>
            <a:off x="105674" y="3831776"/>
            <a:ext cx="11980651" cy="2862322"/>
          </a:xfrm>
          <a:prstGeom prst="rect">
            <a:avLst/>
          </a:prstGeom>
          <a:noFill/>
        </p:spPr>
        <p:txBody>
          <a:bodyPr wrap="square">
            <a:spAutoFit/>
          </a:bodyPr>
          <a:lstStyle/>
          <a:p>
            <a:r>
              <a:rPr lang="en-GB" sz="2000" dirty="0">
                <a:solidFill>
                  <a:srgbClr val="FF0000"/>
                </a:solidFill>
              </a:rPr>
              <a:t>Children should wear their PE kit to school on their PE days. This would mean children could wear leggings/tracksuit bottoms or shorts and trainers on the days that they have PE. They must wear their </a:t>
            </a:r>
            <a:r>
              <a:rPr lang="en-GB" sz="2000" dirty="0" err="1">
                <a:solidFill>
                  <a:srgbClr val="FF0000"/>
                </a:solidFill>
              </a:rPr>
              <a:t>Campsbourne</a:t>
            </a:r>
            <a:r>
              <a:rPr lang="en-GB" sz="2000" dirty="0">
                <a:solidFill>
                  <a:srgbClr val="FF0000"/>
                </a:solidFill>
              </a:rPr>
              <a:t> top to school, as following the school uniform policy, but can bring a t-shirt to change into for their PE session. This does not have to be a </a:t>
            </a:r>
            <a:r>
              <a:rPr lang="en-GB" sz="2000" dirty="0" err="1">
                <a:solidFill>
                  <a:srgbClr val="FF0000"/>
                </a:solidFill>
              </a:rPr>
              <a:t>Campsbourne</a:t>
            </a:r>
            <a:r>
              <a:rPr lang="en-GB" sz="2000" dirty="0">
                <a:solidFill>
                  <a:srgbClr val="FF0000"/>
                </a:solidFill>
              </a:rPr>
              <a:t> top but they must change back into their </a:t>
            </a:r>
            <a:r>
              <a:rPr lang="en-GB" sz="2000" dirty="0" err="1">
                <a:solidFill>
                  <a:srgbClr val="FF0000"/>
                </a:solidFill>
              </a:rPr>
              <a:t>Campsbourne</a:t>
            </a:r>
            <a:r>
              <a:rPr lang="en-GB" sz="2000" dirty="0">
                <a:solidFill>
                  <a:srgbClr val="FF0000"/>
                </a:solidFill>
              </a:rPr>
              <a:t> top after their PE session. Strictly no Football kits or tops are allowed. Gymnastics and dance should be done in bare feet for health and safety reasons; both classes are focusing on gymnastics this half term! In the cases that children have a verruca or similar, children can wear plimsols for their dance and gymnastics sessions, please speak to the class teacher. Jewellery and dangly earrings should not be worn for PE and should be removed. Stud earrings are fine. This is in line with our health and safety policy.</a:t>
            </a:r>
          </a:p>
        </p:txBody>
      </p:sp>
    </p:spTree>
    <p:extLst>
      <p:ext uri="{BB962C8B-B14F-4D97-AF65-F5344CB8AC3E}">
        <p14:creationId xmlns:p14="http://schemas.microsoft.com/office/powerpoint/2010/main" val="820166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Wider Curriculum</a:t>
            </a:r>
          </a:p>
        </p:txBody>
      </p:sp>
      <p:pic>
        <p:nvPicPr>
          <p:cNvPr id="4" name="Picture 3">
            <a:extLst>
              <a:ext uri="{FF2B5EF4-FFF2-40B4-BE49-F238E27FC236}">
                <a16:creationId xmlns:a16="http://schemas.microsoft.com/office/drawing/2014/main" id="{3C55699D-3270-43D1-8F04-C5F2E699E23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foregroundMark x1="36364" y1="11927" x2="36364" y2="11927"/>
                        <a14:foregroundMark x1="16450" y1="31651" x2="16450" y2="31651"/>
                        <a14:foregroundMark x1="12987" y1="33486" x2="12987" y2="33486"/>
                        <a14:foregroundMark x1="12554" y1="62844" x2="12554" y2="62844"/>
                        <a14:foregroundMark x1="34199" y1="87156" x2="34199" y2="87156"/>
                        <a14:foregroundMark x1="35931" y1="85321" x2="35931" y2="85321"/>
                        <a14:foregroundMark x1="38528" y1="85780" x2="38528" y2="85780"/>
                        <a14:foregroundMark x1="33333" y1="89908" x2="33333" y2="89908"/>
                        <a14:foregroundMark x1="67965" y1="87156" x2="67965" y2="87156"/>
                        <a14:foregroundMark x1="90476" y1="66514" x2="90476" y2="66514"/>
                        <a14:foregroundMark x1="81818" y1="63761" x2="81818" y2="63761"/>
                        <a14:foregroundMark x1="67965" y1="11009" x2="67965" y2="11009"/>
                      </a14:backgroundRemoval>
                    </a14:imgEffect>
                  </a14:imgLayer>
                </a14:imgProps>
              </a:ext>
            </a:extLst>
          </a:blip>
          <a:stretch>
            <a:fillRect/>
          </a:stretch>
        </p:blipFill>
        <p:spPr>
          <a:xfrm>
            <a:off x="9243995" y="4400005"/>
            <a:ext cx="2242809" cy="2116590"/>
          </a:xfrm>
          <a:prstGeom prst="rect">
            <a:avLst/>
          </a:prstGeom>
        </p:spPr>
      </p:pic>
      <p:sp>
        <p:nvSpPr>
          <p:cNvPr id="5" name="Content Placeholder 4"/>
          <p:cNvSpPr>
            <a:spLocks noGrp="1"/>
          </p:cNvSpPr>
          <p:nvPr>
            <p:ph idx="1"/>
          </p:nvPr>
        </p:nvSpPr>
        <p:spPr/>
        <p:txBody>
          <a:bodyPr/>
          <a:lstStyle/>
          <a:p>
            <a:r>
              <a:rPr lang="en-GB" dirty="0"/>
              <a:t>The children will receive a rich curriculum consisting of History, Geography, PSHE, Science, RE, PE, Art, Music, Computing, Food Education, Design and Technology and Spanish.</a:t>
            </a:r>
          </a:p>
          <a:p>
            <a:endParaRPr lang="en-GB" dirty="0"/>
          </a:p>
          <a:p>
            <a:r>
              <a:rPr lang="en-GB" dirty="0"/>
              <a:t>We will be teaching these subjects mainly in the afternoons, where  we will focus on developing the children’s independence and teamwork. </a:t>
            </a:r>
          </a:p>
        </p:txBody>
      </p:sp>
    </p:spTree>
    <p:extLst>
      <p:ext uri="{BB962C8B-B14F-4D97-AF65-F5344CB8AC3E}">
        <p14:creationId xmlns:p14="http://schemas.microsoft.com/office/powerpoint/2010/main" val="3632122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DE9F3D-C917-4414-9C3F-8159B3152AB1}"/>
              </a:ext>
            </a:extLst>
          </p:cNvPr>
          <p:cNvSpPr/>
          <p:nvPr/>
        </p:nvSpPr>
        <p:spPr>
          <a:xfrm>
            <a:off x="255278" y="620886"/>
            <a:ext cx="2777066" cy="18796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2000" dirty="0">
                <a:latin typeface="SassoonCRInfant" panose="00000400000000000000" pitchFamily="2" charset="0"/>
              </a:rPr>
              <a:t>History:</a:t>
            </a:r>
          </a:p>
          <a:p>
            <a:endParaRPr lang="en-GB" sz="2000" dirty="0">
              <a:latin typeface="SassoonCRInfant" panose="00000400000000000000" pitchFamily="2" charset="0"/>
            </a:endParaRPr>
          </a:p>
          <a:p>
            <a:pPr algn="ctr"/>
            <a:r>
              <a:rPr lang="en-GB" sz="2000" dirty="0">
                <a:latin typeface="SassoonCRInfant" panose="00000400000000000000" pitchFamily="2" charset="0"/>
              </a:rPr>
              <a:t>Romans</a:t>
            </a:r>
          </a:p>
          <a:p>
            <a:pPr algn="ctr"/>
            <a:r>
              <a:rPr lang="en-GB" sz="2000" dirty="0">
                <a:latin typeface="SassoonCRInfant" panose="00000400000000000000" pitchFamily="2" charset="0"/>
              </a:rPr>
              <a:t>Ancient Greece</a:t>
            </a:r>
          </a:p>
        </p:txBody>
      </p:sp>
      <p:sp>
        <p:nvSpPr>
          <p:cNvPr id="5" name="Rectangle 4">
            <a:extLst>
              <a:ext uri="{FF2B5EF4-FFF2-40B4-BE49-F238E27FC236}">
                <a16:creationId xmlns:a16="http://schemas.microsoft.com/office/drawing/2014/main" id="{528EBC21-FDC5-46F1-B731-46D8CC215200}"/>
              </a:ext>
            </a:extLst>
          </p:cNvPr>
          <p:cNvSpPr/>
          <p:nvPr/>
        </p:nvSpPr>
        <p:spPr>
          <a:xfrm>
            <a:off x="8460549" y="448573"/>
            <a:ext cx="3476173" cy="2535914"/>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2000" dirty="0">
                <a:latin typeface="SassoonCRInfant" panose="00000400000000000000" pitchFamily="2" charset="0"/>
              </a:rPr>
              <a:t>RE:</a:t>
            </a:r>
          </a:p>
          <a:p>
            <a:pPr algn="ctr"/>
            <a:endParaRPr lang="en-GB" sz="2000" dirty="0">
              <a:latin typeface="SassoonCRInfant" panose="00000400000000000000" pitchFamily="2" charset="0"/>
            </a:endParaRPr>
          </a:p>
          <a:p>
            <a:pPr algn="ctr"/>
            <a:r>
              <a:rPr lang="en-GB" sz="2000" dirty="0">
                <a:latin typeface="SassoonCRInfant" panose="00000400000000000000" pitchFamily="2" charset="0"/>
              </a:rPr>
              <a:t>We are exploring and comparing most religions annually whilst focusing on a key question, e.g. What does it mean to belong to a religion?</a:t>
            </a:r>
          </a:p>
        </p:txBody>
      </p:sp>
      <p:sp>
        <p:nvSpPr>
          <p:cNvPr id="6" name="Rectangle 5">
            <a:extLst>
              <a:ext uri="{FF2B5EF4-FFF2-40B4-BE49-F238E27FC236}">
                <a16:creationId xmlns:a16="http://schemas.microsoft.com/office/drawing/2014/main" id="{B184EF87-A39E-4263-9339-F616A0D5089B}"/>
              </a:ext>
            </a:extLst>
          </p:cNvPr>
          <p:cNvSpPr/>
          <p:nvPr/>
        </p:nvSpPr>
        <p:spPr>
          <a:xfrm>
            <a:off x="3332305" y="617016"/>
            <a:ext cx="4759272" cy="274530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2000" dirty="0">
                <a:latin typeface="SassoonCRInfant" panose="00000400000000000000" pitchFamily="2" charset="0"/>
              </a:rPr>
              <a:t>PSHE:</a:t>
            </a:r>
          </a:p>
          <a:p>
            <a:pPr algn="ctr"/>
            <a:endParaRPr lang="en-GB" sz="2000" dirty="0">
              <a:latin typeface="SassoonCRInfant" panose="00000400000000000000" pitchFamily="2" charset="0"/>
            </a:endParaRPr>
          </a:p>
          <a:p>
            <a:pPr algn="ctr"/>
            <a:r>
              <a:rPr lang="en-GB" sz="2000" dirty="0">
                <a:latin typeface="SassoonCRInfant" panose="00000400000000000000" pitchFamily="2" charset="0"/>
              </a:rPr>
              <a:t>Diversity &amp; Communities</a:t>
            </a:r>
          </a:p>
          <a:p>
            <a:pPr algn="ctr"/>
            <a:r>
              <a:rPr lang="en-GB" sz="2000" dirty="0">
                <a:latin typeface="SassoonCRInfant" panose="00000400000000000000" pitchFamily="2" charset="0"/>
              </a:rPr>
              <a:t>Healthy &amp; Safer Lifestyles</a:t>
            </a:r>
          </a:p>
          <a:p>
            <a:pPr algn="ctr"/>
            <a:r>
              <a:rPr lang="en-GB" sz="2000" dirty="0">
                <a:latin typeface="SassoonCRInfant" panose="00000400000000000000" pitchFamily="2" charset="0"/>
              </a:rPr>
              <a:t>Managing Change</a:t>
            </a:r>
          </a:p>
          <a:p>
            <a:pPr algn="ctr"/>
            <a:r>
              <a:rPr lang="en-GB" sz="2000" dirty="0">
                <a:latin typeface="SassoonCRInfant" panose="00000400000000000000" pitchFamily="2" charset="0"/>
              </a:rPr>
              <a:t>RSE (Human life cycle)- a separate letter will be sent home in June 2027.</a:t>
            </a:r>
          </a:p>
        </p:txBody>
      </p:sp>
      <p:sp>
        <p:nvSpPr>
          <p:cNvPr id="7" name="Rectangle 6">
            <a:extLst>
              <a:ext uri="{FF2B5EF4-FFF2-40B4-BE49-F238E27FC236}">
                <a16:creationId xmlns:a16="http://schemas.microsoft.com/office/drawing/2014/main" id="{BE68F0A5-548D-4050-B016-FA60947B9468}"/>
              </a:ext>
            </a:extLst>
          </p:cNvPr>
          <p:cNvSpPr/>
          <p:nvPr/>
        </p:nvSpPr>
        <p:spPr>
          <a:xfrm>
            <a:off x="1180514" y="3507070"/>
            <a:ext cx="2954868" cy="18796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2000" dirty="0">
                <a:latin typeface="SassoonCRInfant" panose="00000400000000000000" pitchFamily="2" charset="0"/>
              </a:rPr>
              <a:t>Design &amp; Technology:</a:t>
            </a:r>
          </a:p>
          <a:p>
            <a:pPr algn="ctr"/>
            <a:endParaRPr lang="en-GB" sz="2000" dirty="0">
              <a:latin typeface="SassoonCRInfant" panose="00000400000000000000" pitchFamily="2" charset="0"/>
            </a:endParaRPr>
          </a:p>
          <a:p>
            <a:pPr algn="ctr"/>
            <a:r>
              <a:rPr lang="en-GB" sz="2000" dirty="0">
                <a:latin typeface="SassoonCRInfant" panose="00000400000000000000" pitchFamily="2" charset="0"/>
              </a:rPr>
              <a:t>Linkages and Levers</a:t>
            </a:r>
          </a:p>
          <a:p>
            <a:pPr algn="ctr"/>
            <a:r>
              <a:rPr lang="en-GB" sz="2000" dirty="0">
                <a:latin typeface="SassoonCRInfant" panose="00000400000000000000" pitchFamily="2" charset="0"/>
              </a:rPr>
              <a:t>Electricity</a:t>
            </a:r>
          </a:p>
          <a:p>
            <a:pPr algn="ctr"/>
            <a:r>
              <a:rPr lang="en-GB" sz="2000" dirty="0">
                <a:latin typeface="SassoonCRInfant" panose="00000400000000000000" pitchFamily="2" charset="0"/>
              </a:rPr>
              <a:t>Taste Education</a:t>
            </a:r>
          </a:p>
        </p:txBody>
      </p:sp>
      <p:sp>
        <p:nvSpPr>
          <p:cNvPr id="9" name="Rectangle 8">
            <a:extLst>
              <a:ext uri="{FF2B5EF4-FFF2-40B4-BE49-F238E27FC236}">
                <a16:creationId xmlns:a16="http://schemas.microsoft.com/office/drawing/2014/main" id="{8ADDB9F9-A100-4718-BA49-27D8533408D4}"/>
              </a:ext>
            </a:extLst>
          </p:cNvPr>
          <p:cNvSpPr/>
          <p:nvPr/>
        </p:nvSpPr>
        <p:spPr>
          <a:xfrm>
            <a:off x="9126748" y="3395579"/>
            <a:ext cx="2723710" cy="2367353"/>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2000" dirty="0">
                <a:latin typeface="SassoonCRInfant" panose="00000400000000000000" pitchFamily="2" charset="0"/>
              </a:rPr>
              <a:t>Science:</a:t>
            </a:r>
          </a:p>
          <a:p>
            <a:pPr algn="ctr"/>
            <a:r>
              <a:rPr lang="en-GB" sz="2000" dirty="0">
                <a:latin typeface="SassoonCRInfant" panose="00000400000000000000" pitchFamily="2" charset="0"/>
              </a:rPr>
              <a:t>Living things</a:t>
            </a:r>
          </a:p>
          <a:p>
            <a:pPr algn="ctr"/>
            <a:r>
              <a:rPr lang="en-GB" sz="2000" dirty="0">
                <a:latin typeface="SassoonCRInfant" panose="00000400000000000000" pitchFamily="2" charset="0"/>
              </a:rPr>
              <a:t>Electricity</a:t>
            </a:r>
          </a:p>
          <a:p>
            <a:pPr algn="ctr"/>
            <a:r>
              <a:rPr lang="en-GB" sz="2000" dirty="0">
                <a:latin typeface="SassoonCRInfant" panose="00000400000000000000" pitchFamily="2" charset="0"/>
              </a:rPr>
              <a:t>States of matter</a:t>
            </a:r>
          </a:p>
          <a:p>
            <a:pPr algn="ctr"/>
            <a:r>
              <a:rPr lang="en-GB" sz="2000" dirty="0">
                <a:latin typeface="SassoonCRInfant" panose="00000400000000000000" pitchFamily="2" charset="0"/>
              </a:rPr>
              <a:t>Sounds</a:t>
            </a:r>
          </a:p>
          <a:p>
            <a:pPr algn="ctr"/>
            <a:r>
              <a:rPr lang="en-GB" sz="2000" dirty="0">
                <a:latin typeface="SassoonCRInfant" panose="00000400000000000000" pitchFamily="2" charset="0"/>
              </a:rPr>
              <a:t>Animals including humans</a:t>
            </a:r>
          </a:p>
        </p:txBody>
      </p:sp>
      <p:sp>
        <p:nvSpPr>
          <p:cNvPr id="10" name="Rectangle 9">
            <a:extLst>
              <a:ext uri="{FF2B5EF4-FFF2-40B4-BE49-F238E27FC236}">
                <a16:creationId xmlns:a16="http://schemas.microsoft.com/office/drawing/2014/main" id="{035E6094-CC31-41B4-AD0E-0E542F759C9E}"/>
              </a:ext>
            </a:extLst>
          </p:cNvPr>
          <p:cNvSpPr/>
          <p:nvPr/>
        </p:nvSpPr>
        <p:spPr>
          <a:xfrm>
            <a:off x="4281074" y="3507070"/>
            <a:ext cx="2861733" cy="2497667"/>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dirty="0">
                <a:latin typeface="SassoonCRInfant" panose="00000400000000000000" pitchFamily="2" charset="0"/>
              </a:rPr>
              <a:t>Computing:</a:t>
            </a:r>
          </a:p>
          <a:p>
            <a:pPr algn="ctr"/>
            <a:endParaRPr lang="en-GB" dirty="0">
              <a:latin typeface="SassoonCRInfant" panose="00000400000000000000" pitchFamily="2" charset="0"/>
            </a:endParaRPr>
          </a:p>
          <a:p>
            <a:pPr algn="ctr"/>
            <a:r>
              <a:rPr lang="en-GB" dirty="0">
                <a:latin typeface="SassoonCRInfant" panose="00000400000000000000" pitchFamily="2" charset="0"/>
              </a:rPr>
              <a:t>The Internet</a:t>
            </a:r>
          </a:p>
          <a:p>
            <a:pPr algn="ctr"/>
            <a:r>
              <a:rPr lang="en-GB" dirty="0">
                <a:latin typeface="SassoonCRInfant" panose="00000400000000000000" pitchFamily="2" charset="0"/>
              </a:rPr>
              <a:t>Data logging</a:t>
            </a:r>
          </a:p>
          <a:p>
            <a:pPr algn="ctr"/>
            <a:r>
              <a:rPr lang="en-GB" dirty="0">
                <a:latin typeface="SassoonCRInfant" panose="00000400000000000000" pitchFamily="2" charset="0"/>
              </a:rPr>
              <a:t>Photo editing</a:t>
            </a:r>
          </a:p>
          <a:p>
            <a:pPr algn="ctr"/>
            <a:r>
              <a:rPr lang="en-GB" dirty="0">
                <a:latin typeface="SassoonCRInfant" panose="00000400000000000000" pitchFamily="2" charset="0"/>
              </a:rPr>
              <a:t>Repetition in games</a:t>
            </a:r>
          </a:p>
          <a:p>
            <a:pPr algn="ctr"/>
            <a:r>
              <a:rPr lang="en-GB" dirty="0">
                <a:latin typeface="SassoonCRInfant" panose="00000400000000000000" pitchFamily="2" charset="0"/>
              </a:rPr>
              <a:t>Repetition in shapes</a:t>
            </a:r>
          </a:p>
          <a:p>
            <a:pPr algn="ctr"/>
            <a:r>
              <a:rPr lang="en-GB" dirty="0">
                <a:latin typeface="SassoonCRInfant" panose="00000400000000000000" pitchFamily="2" charset="0"/>
              </a:rPr>
              <a:t>Audio production</a:t>
            </a:r>
          </a:p>
        </p:txBody>
      </p:sp>
      <p:sp>
        <p:nvSpPr>
          <p:cNvPr id="11" name="Rectangle 10">
            <a:extLst>
              <a:ext uri="{FF2B5EF4-FFF2-40B4-BE49-F238E27FC236}">
                <a16:creationId xmlns:a16="http://schemas.microsoft.com/office/drawing/2014/main" id="{83F0EA4D-6AD3-47E6-BB82-78E2909A2BC4}"/>
              </a:ext>
            </a:extLst>
          </p:cNvPr>
          <p:cNvSpPr/>
          <p:nvPr/>
        </p:nvSpPr>
        <p:spPr>
          <a:xfrm>
            <a:off x="7249143" y="3548218"/>
            <a:ext cx="1684867" cy="1476469"/>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dirty="0">
                <a:latin typeface="SassoonCRInfant" panose="00000400000000000000" pitchFamily="2" charset="0"/>
              </a:rPr>
              <a:t>Geography:</a:t>
            </a:r>
          </a:p>
          <a:p>
            <a:pPr algn="ctr"/>
            <a:endParaRPr lang="en-GB" dirty="0">
              <a:latin typeface="SassoonCRInfant" panose="00000400000000000000" pitchFamily="2" charset="0"/>
            </a:endParaRPr>
          </a:p>
          <a:p>
            <a:pPr algn="ctr"/>
            <a:r>
              <a:rPr lang="en-GB" dirty="0">
                <a:latin typeface="SassoonCRInfant" panose="00000400000000000000" pitchFamily="2" charset="0"/>
              </a:rPr>
              <a:t>Rainforest</a:t>
            </a:r>
          </a:p>
          <a:p>
            <a:pPr algn="ctr"/>
            <a:r>
              <a:rPr lang="en-GB" dirty="0">
                <a:latin typeface="SassoonCRInfant" panose="00000400000000000000" pitchFamily="2" charset="0"/>
              </a:rPr>
              <a:t>Water cycles</a:t>
            </a:r>
          </a:p>
        </p:txBody>
      </p:sp>
    </p:spTree>
    <p:extLst>
      <p:ext uri="{BB962C8B-B14F-4D97-AF65-F5344CB8AC3E}">
        <p14:creationId xmlns:p14="http://schemas.microsoft.com/office/powerpoint/2010/main" val="2663071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838200" y="22253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u="sng" dirty="0">
                <a:latin typeface="SassoonCRInfant" panose="00000400000000000000" pitchFamily="2" charset="0"/>
              </a:rPr>
              <a:t>Changes to the Weekly Timetable</a:t>
            </a:r>
          </a:p>
        </p:txBody>
      </p:sp>
      <p:sp>
        <p:nvSpPr>
          <p:cNvPr id="2" name="Content Placeholder 1"/>
          <p:cNvSpPr>
            <a:spLocks noGrp="1"/>
          </p:cNvSpPr>
          <p:nvPr>
            <p:ph idx="1"/>
          </p:nvPr>
        </p:nvSpPr>
        <p:spPr>
          <a:xfrm>
            <a:off x="838200" y="1675995"/>
            <a:ext cx="10515600" cy="4351338"/>
          </a:xfrm>
        </p:spPr>
        <p:txBody>
          <a:bodyPr>
            <a:normAutofit/>
          </a:bodyPr>
          <a:lstStyle/>
          <a:p>
            <a:pPr marL="0" indent="0">
              <a:buNone/>
            </a:pPr>
            <a:r>
              <a:rPr lang="en-GB" dirty="0"/>
              <a:t>The children will have music and art lessons on a Wednesday afternoon taught by Jeannie and Siobhan. </a:t>
            </a:r>
          </a:p>
          <a:p>
            <a:pPr marL="0" indent="0">
              <a:buNone/>
            </a:pPr>
            <a:r>
              <a:rPr lang="en-GB" dirty="0"/>
              <a:t>Each class will have either art or music and then swap the following week.</a:t>
            </a:r>
          </a:p>
          <a:p>
            <a:pPr marL="0" indent="0">
              <a:buNone/>
            </a:pPr>
            <a:endParaRPr lang="en-GB" dirty="0"/>
          </a:p>
        </p:txBody>
      </p:sp>
    </p:spTree>
    <p:extLst>
      <p:ext uri="{BB962C8B-B14F-4D97-AF65-F5344CB8AC3E}">
        <p14:creationId xmlns:p14="http://schemas.microsoft.com/office/powerpoint/2010/main" val="4216514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06921" y="625931"/>
            <a:ext cx="9728555" cy="923330"/>
          </a:xfrm>
          <a:prstGeom prst="rect">
            <a:avLst/>
          </a:prstGeom>
          <a:noFill/>
        </p:spPr>
        <p:txBody>
          <a:bodyPr wrap="square" rtlCol="0">
            <a:spAutoFit/>
          </a:bodyPr>
          <a:lstStyle/>
          <a:p>
            <a:pPr algn="ctr"/>
            <a:r>
              <a:rPr lang="en-GB" sz="5400" dirty="0">
                <a:latin typeface="SassoonCRInfant" panose="00000400000000000000" pitchFamily="2" charset="0"/>
              </a:rPr>
              <a:t>Accelerated Reader</a:t>
            </a:r>
          </a:p>
        </p:txBody>
      </p:sp>
      <p:sp>
        <p:nvSpPr>
          <p:cNvPr id="5" name="TextBox 4"/>
          <p:cNvSpPr txBox="1"/>
          <p:nvPr/>
        </p:nvSpPr>
        <p:spPr>
          <a:xfrm>
            <a:off x="704087" y="1841242"/>
            <a:ext cx="10847211" cy="3108543"/>
          </a:xfrm>
          <a:prstGeom prst="rect">
            <a:avLst/>
          </a:prstGeom>
          <a:noFill/>
        </p:spPr>
        <p:txBody>
          <a:bodyPr wrap="square" rtlCol="0">
            <a:spAutoFit/>
          </a:bodyPr>
          <a:lstStyle/>
          <a:p>
            <a:r>
              <a:rPr lang="en-GB" sz="2800" dirty="0">
                <a:solidFill>
                  <a:srgbClr val="FF0000"/>
                </a:solidFill>
                <a:latin typeface="SassoonCRInfant" panose="00000400000000000000" pitchFamily="2" charset="0"/>
              </a:rPr>
              <a:t>Accelerated reader is used in KS2 to promote reading at home and within school</a:t>
            </a:r>
          </a:p>
          <a:p>
            <a:endParaRPr lang="en-GB" sz="2000" dirty="0">
              <a:latin typeface="SassoonCRInfant" panose="00000400000000000000" pitchFamily="2" charset="0"/>
            </a:endParaRPr>
          </a:p>
          <a:p>
            <a:pPr marL="342900" indent="-342900">
              <a:buFont typeface="Arial" panose="020B0604020202020204" pitchFamily="34" charset="0"/>
              <a:buChar char="•"/>
            </a:pPr>
            <a:r>
              <a:rPr lang="en-GB" sz="2000" dirty="0">
                <a:latin typeface="SassoonCRInfant" panose="00000400000000000000" pitchFamily="2" charset="0"/>
              </a:rPr>
              <a:t>MOST books within school have an AR code on them</a:t>
            </a:r>
          </a:p>
          <a:p>
            <a:pPr marL="342900" indent="-342900">
              <a:buFont typeface="Arial" panose="020B0604020202020204" pitchFamily="34" charset="0"/>
              <a:buChar char="•"/>
            </a:pPr>
            <a:endParaRPr lang="en-GB" sz="2000" dirty="0">
              <a:latin typeface="SassoonCRInfant" panose="00000400000000000000" pitchFamily="2" charset="0"/>
            </a:endParaRPr>
          </a:p>
          <a:p>
            <a:pPr marL="342900" indent="-342900">
              <a:buFont typeface="Arial" panose="020B0604020202020204" pitchFamily="34" charset="0"/>
              <a:buChar char="•"/>
            </a:pPr>
            <a:r>
              <a:rPr lang="en-GB" sz="2000" dirty="0">
                <a:latin typeface="SassoonCRInfant" panose="00000400000000000000" pitchFamily="2" charset="0"/>
              </a:rPr>
              <a:t>Please note: Not all books are on the Accelerated reader system, so your child cannot take a quiz on </a:t>
            </a:r>
            <a:r>
              <a:rPr lang="en-GB" sz="2000" b="1" i="1" dirty="0">
                <a:latin typeface="SassoonCRInfant" panose="00000400000000000000" pitchFamily="2" charset="0"/>
              </a:rPr>
              <a:t>all </a:t>
            </a:r>
            <a:r>
              <a:rPr lang="en-GB" sz="2000" dirty="0">
                <a:latin typeface="SassoonCRInfant" panose="00000400000000000000" pitchFamily="2" charset="0"/>
              </a:rPr>
              <a:t>books they read.</a:t>
            </a:r>
          </a:p>
          <a:p>
            <a:pPr marL="342900" indent="-342900">
              <a:buFont typeface="Arial" panose="020B0604020202020204" pitchFamily="34" charset="0"/>
              <a:buChar char="•"/>
            </a:pPr>
            <a:endParaRPr lang="en-GB" sz="2000" dirty="0">
              <a:latin typeface="SassoonCRInfant" panose="00000400000000000000" pitchFamily="2" charset="0"/>
            </a:endParaRPr>
          </a:p>
          <a:p>
            <a:pPr marL="342900" indent="-342900">
              <a:buFont typeface="Arial" panose="020B0604020202020204" pitchFamily="34" charset="0"/>
              <a:buChar char="•"/>
            </a:pPr>
            <a:r>
              <a:rPr lang="en-GB" sz="2000" dirty="0">
                <a:latin typeface="SassoonCRInfant" panose="00000400000000000000" pitchFamily="2" charset="0"/>
              </a:rPr>
              <a:t>Children will have the opportunity to complete Accelerated reader quizzes at school.</a:t>
            </a:r>
          </a:p>
        </p:txBody>
      </p:sp>
    </p:spTree>
    <p:extLst>
      <p:ext uri="{BB962C8B-B14F-4D97-AF65-F5344CB8AC3E}">
        <p14:creationId xmlns:p14="http://schemas.microsoft.com/office/powerpoint/2010/main" val="3913365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Assessment (Years 3 to 6)</a:t>
            </a:r>
          </a:p>
        </p:txBody>
      </p:sp>
      <p:sp>
        <p:nvSpPr>
          <p:cNvPr id="3" name="Content Placeholder 2"/>
          <p:cNvSpPr>
            <a:spLocks noGrp="1"/>
          </p:cNvSpPr>
          <p:nvPr>
            <p:ph idx="1"/>
          </p:nvPr>
        </p:nvSpPr>
        <p:spPr/>
        <p:txBody>
          <a:bodyPr>
            <a:normAutofit lnSpcReduction="10000"/>
          </a:bodyPr>
          <a:lstStyle/>
          <a:p>
            <a:r>
              <a:rPr lang="en-GB" dirty="0"/>
              <a:t>Children are assessed daily in lessons through observations, marking and class discussions. </a:t>
            </a:r>
          </a:p>
          <a:p>
            <a:endParaRPr lang="en-GB" dirty="0"/>
          </a:p>
          <a:p>
            <a:r>
              <a:rPr lang="en-GB" dirty="0"/>
              <a:t>Children complete times tables challenges and arithmetic papers in class during Friday maths lessons.</a:t>
            </a:r>
          </a:p>
          <a:p>
            <a:pPr marL="0" indent="0">
              <a:buNone/>
            </a:pPr>
            <a:endParaRPr lang="en-GB" dirty="0"/>
          </a:p>
          <a:p>
            <a:r>
              <a:rPr lang="en-GB" dirty="0"/>
              <a:t>Formal assessments will take place </a:t>
            </a:r>
            <a:r>
              <a:rPr lang="en-GB" b="1" dirty="0">
                <a:solidFill>
                  <a:srgbClr val="FF0000"/>
                </a:solidFill>
              </a:rPr>
              <a:t>three times</a:t>
            </a:r>
            <a:r>
              <a:rPr lang="en-GB" dirty="0"/>
              <a:t> a year at the end of each term. </a:t>
            </a:r>
          </a:p>
          <a:p>
            <a:endParaRPr lang="en-GB" dirty="0"/>
          </a:p>
          <a:p>
            <a:r>
              <a:rPr lang="en-GB" dirty="0"/>
              <a:t>Times tables</a:t>
            </a:r>
          </a:p>
        </p:txBody>
      </p:sp>
    </p:spTree>
    <p:extLst>
      <p:ext uri="{BB962C8B-B14F-4D97-AF65-F5344CB8AC3E}">
        <p14:creationId xmlns:p14="http://schemas.microsoft.com/office/powerpoint/2010/main" val="3190815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3606" y="345120"/>
            <a:ext cx="11109158" cy="1569660"/>
          </a:xfrm>
          <a:prstGeom prst="rect">
            <a:avLst/>
          </a:prstGeom>
        </p:spPr>
        <p:txBody>
          <a:bodyPr wrap="square">
            <a:spAutoFit/>
          </a:bodyPr>
          <a:lstStyle/>
          <a:p>
            <a:r>
              <a:rPr lang="en-US" sz="3200" dirty="0">
                <a:solidFill>
                  <a:srgbClr val="FF0000"/>
                </a:solidFill>
                <a:latin typeface="SassoonCRInfant" panose="00000400000000000000" pitchFamily="2" charset="0"/>
              </a:rPr>
              <a:t>Multiplication tables check</a:t>
            </a:r>
          </a:p>
          <a:p>
            <a:r>
              <a:rPr lang="en-US" sz="3200" dirty="0">
                <a:latin typeface="SassoonCRInfant" panose="00000400000000000000" pitchFamily="2" charset="0"/>
              </a:rPr>
              <a:t>Schools must administer the multiplication tables check within the 2-week period in Summer term in June.</a:t>
            </a:r>
          </a:p>
        </p:txBody>
      </p:sp>
      <p:sp>
        <p:nvSpPr>
          <p:cNvPr id="6" name="Rectangle 5"/>
          <p:cNvSpPr/>
          <p:nvPr/>
        </p:nvSpPr>
        <p:spPr>
          <a:xfrm>
            <a:off x="286109" y="2301595"/>
            <a:ext cx="11619781" cy="3970318"/>
          </a:xfrm>
          <a:prstGeom prst="rect">
            <a:avLst/>
          </a:prstGeom>
        </p:spPr>
        <p:txBody>
          <a:bodyPr wrap="square">
            <a:spAutoFit/>
          </a:bodyPr>
          <a:lstStyle/>
          <a:p>
            <a:pPr marL="457200" lvl="0" indent="-457200">
              <a:buFont typeface="Arial" panose="020B0604020202020204" pitchFamily="34" charset="0"/>
              <a:buChar char="•"/>
            </a:pPr>
            <a:r>
              <a:rPr lang="en-GB" sz="2800" dirty="0">
                <a:latin typeface="SassoonCRInfant" panose="00000400000000000000" pitchFamily="2" charset="0"/>
              </a:rPr>
              <a:t>The MTC is a statutory, online assessment taken by all Year 4 pupils. </a:t>
            </a:r>
          </a:p>
          <a:p>
            <a:pPr marL="457200" lvl="0" indent="-457200">
              <a:buFont typeface="Arial" panose="020B0604020202020204" pitchFamily="34" charset="0"/>
              <a:buChar char="•"/>
            </a:pPr>
            <a:r>
              <a:rPr lang="en-GB" sz="2800" dirty="0">
                <a:latin typeface="SassoonCRInfant" panose="00000400000000000000" pitchFamily="2" charset="0"/>
              </a:rPr>
              <a:t>Pupils answer 25 random multiplication questions from 2×2 to 12×12.</a:t>
            </a:r>
          </a:p>
          <a:p>
            <a:pPr marL="457200" lvl="0" indent="-457200">
              <a:buFont typeface="Arial" panose="020B0604020202020204" pitchFamily="34" charset="0"/>
              <a:buChar char="•"/>
            </a:pPr>
            <a:r>
              <a:rPr lang="en-GB" sz="2800" dirty="0">
                <a:latin typeface="SassoonCRInfant" panose="00000400000000000000" pitchFamily="2" charset="0"/>
              </a:rPr>
              <a:t>Children have six seconds to answer each question. </a:t>
            </a:r>
          </a:p>
          <a:p>
            <a:pPr marL="457200" lvl="0" indent="-457200">
              <a:buFont typeface="Arial" panose="020B0604020202020204" pitchFamily="34" charset="0"/>
              <a:buChar char="•"/>
            </a:pPr>
            <a:r>
              <a:rPr lang="en-GB" sz="2800" dirty="0">
                <a:latin typeface="SassoonCRInfant" panose="00000400000000000000" pitchFamily="2" charset="0"/>
              </a:rPr>
              <a:t>Results help teachers identify which pupils are fluent and which may need additional support.</a:t>
            </a:r>
          </a:p>
          <a:p>
            <a:pPr marL="457200" lvl="0" indent="-457200">
              <a:buFont typeface="Arial" panose="020B0604020202020204" pitchFamily="34" charset="0"/>
              <a:buChar char="•"/>
            </a:pPr>
            <a:r>
              <a:rPr lang="en-GB" sz="2800" dirty="0">
                <a:latin typeface="SassoonCRInfant" panose="00000400000000000000" pitchFamily="2" charset="0"/>
              </a:rPr>
              <a:t>Please ensure your child is using their Times Tables Rockstars account throughout the week to ensure they are practising through games.</a:t>
            </a:r>
          </a:p>
          <a:p>
            <a:pPr marL="457200" lvl="0" indent="-457200">
              <a:buFont typeface="Arial" panose="020B0604020202020204" pitchFamily="34" charset="0"/>
              <a:buChar char="•"/>
            </a:pPr>
            <a:r>
              <a:rPr lang="en-GB" sz="2800" dirty="0">
                <a:solidFill>
                  <a:srgbClr val="FF0000"/>
                </a:solidFill>
                <a:latin typeface="SassoonCRInfant" panose="00000400000000000000" pitchFamily="2" charset="0"/>
              </a:rPr>
              <a:t>We will be monitoring this and guiding the children to ensure they are focusing on the right games/challenges.</a:t>
            </a:r>
          </a:p>
        </p:txBody>
      </p:sp>
    </p:spTree>
    <p:extLst>
      <p:ext uri="{BB962C8B-B14F-4D97-AF65-F5344CB8AC3E}">
        <p14:creationId xmlns:p14="http://schemas.microsoft.com/office/powerpoint/2010/main" val="3573735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7467" y="178066"/>
            <a:ext cx="10515600" cy="1325563"/>
          </a:xfrm>
        </p:spPr>
        <p:txBody>
          <a:bodyPr/>
          <a:lstStyle/>
          <a:p>
            <a:r>
              <a:rPr lang="en-GB" dirty="0"/>
              <a:t>Weekly challenges</a:t>
            </a:r>
          </a:p>
        </p:txBody>
      </p:sp>
      <p:sp>
        <p:nvSpPr>
          <p:cNvPr id="3" name="Content Placeholder 2"/>
          <p:cNvSpPr>
            <a:spLocks noGrp="1"/>
          </p:cNvSpPr>
          <p:nvPr>
            <p:ph idx="1"/>
          </p:nvPr>
        </p:nvSpPr>
        <p:spPr>
          <a:xfrm>
            <a:off x="838200" y="1503629"/>
            <a:ext cx="10515600" cy="5261238"/>
          </a:xfrm>
        </p:spPr>
        <p:txBody>
          <a:bodyPr>
            <a:normAutofit/>
          </a:bodyPr>
          <a:lstStyle/>
          <a:p>
            <a:r>
              <a:rPr lang="en-GB" dirty="0"/>
              <a:t>Friday – Spelling challenge (on weekly homework letter for the following week) </a:t>
            </a:r>
            <a:r>
              <a:rPr lang="en-GB" i="1" dirty="0">
                <a:solidFill>
                  <a:srgbClr val="00B050"/>
                </a:solidFill>
              </a:rPr>
              <a:t>green is a Year 4 focus.</a:t>
            </a:r>
          </a:p>
          <a:p>
            <a:pPr marL="457200" lvl="1" indent="0">
              <a:buNone/>
            </a:pPr>
            <a:endParaRPr lang="en-GB" dirty="0"/>
          </a:p>
          <a:p>
            <a:r>
              <a:rPr lang="en-GB" dirty="0"/>
              <a:t>Times tables challenge on Fridays too!</a:t>
            </a:r>
          </a:p>
          <a:p>
            <a:r>
              <a:rPr lang="en-GB" dirty="0"/>
              <a:t>3a=blue</a:t>
            </a:r>
          </a:p>
          <a:p>
            <a:r>
              <a:rPr lang="en-GB" dirty="0"/>
              <a:t>6a=bronze</a:t>
            </a:r>
          </a:p>
          <a:p>
            <a:r>
              <a:rPr lang="en-GB" dirty="0"/>
              <a:t>9= silver</a:t>
            </a:r>
          </a:p>
          <a:p>
            <a:r>
              <a:rPr lang="en-GB" dirty="0"/>
              <a:t>12=gold</a:t>
            </a:r>
          </a:p>
          <a:p>
            <a:endParaRPr lang="en-GB" dirty="0"/>
          </a:p>
          <a:p>
            <a:pPr marL="0" indent="0">
              <a:buNone/>
            </a:pPr>
            <a:endParaRPr lang="en-GB" dirty="0"/>
          </a:p>
        </p:txBody>
      </p:sp>
    </p:spTree>
    <p:extLst>
      <p:ext uri="{BB962C8B-B14F-4D97-AF65-F5344CB8AC3E}">
        <p14:creationId xmlns:p14="http://schemas.microsoft.com/office/powerpoint/2010/main" val="2484408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Educational Visits / Trips and Performances</a:t>
            </a:r>
          </a:p>
        </p:txBody>
      </p:sp>
      <p:sp>
        <p:nvSpPr>
          <p:cNvPr id="3" name="Content Placeholder 2"/>
          <p:cNvSpPr>
            <a:spLocks noGrp="1"/>
          </p:cNvSpPr>
          <p:nvPr>
            <p:ph idx="1"/>
          </p:nvPr>
        </p:nvSpPr>
        <p:spPr/>
        <p:txBody>
          <a:bodyPr/>
          <a:lstStyle/>
          <a:p>
            <a:pPr marL="0" indent="0" algn="ctr">
              <a:buNone/>
            </a:pPr>
            <a:r>
              <a:rPr lang="en-GB" dirty="0"/>
              <a:t>We are hoping to have lots of fun trips this year! </a:t>
            </a:r>
          </a:p>
          <a:p>
            <a:pPr marL="0" indent="0" algn="ctr">
              <a:buNone/>
            </a:pPr>
            <a:endParaRPr lang="en-GB" dirty="0"/>
          </a:p>
          <a:p>
            <a:pPr marL="0" indent="0" algn="ctr">
              <a:buNone/>
            </a:pPr>
            <a:r>
              <a:rPr lang="en-GB" dirty="0"/>
              <a:t>Science Museum, British Museum and a few workshops </a:t>
            </a:r>
            <a:r>
              <a:rPr lang="en-GB" dirty="0">
                <a:sym typeface="Wingdings" panose="05000000000000000000" pitchFamily="2" charset="2"/>
              </a:rPr>
              <a:t> </a:t>
            </a:r>
            <a:endParaRPr lang="en-GB" dirty="0"/>
          </a:p>
        </p:txBody>
      </p:sp>
      <p:pic>
        <p:nvPicPr>
          <p:cNvPr id="4" name="Picture 3">
            <a:extLst>
              <a:ext uri="{FF2B5EF4-FFF2-40B4-BE49-F238E27FC236}">
                <a16:creationId xmlns:a16="http://schemas.microsoft.com/office/drawing/2014/main" id="{9559DAE8-B576-418F-A25A-BF4B1B1CD9C9}"/>
              </a:ext>
            </a:extLst>
          </p:cNvPr>
          <p:cNvPicPr>
            <a:picLocks noChangeAspect="1"/>
          </p:cNvPicPr>
          <p:nvPr/>
        </p:nvPicPr>
        <p:blipFill>
          <a:blip r:embed="rId2"/>
          <a:stretch>
            <a:fillRect/>
          </a:stretch>
        </p:blipFill>
        <p:spPr>
          <a:xfrm>
            <a:off x="7663286" y="3766700"/>
            <a:ext cx="3362904" cy="2237860"/>
          </a:xfrm>
          <a:prstGeom prst="rect">
            <a:avLst/>
          </a:prstGeom>
        </p:spPr>
      </p:pic>
      <p:pic>
        <p:nvPicPr>
          <p:cNvPr id="1026" name="Picture 2" descr="Science Museum - Museum - visitlondon.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824" y="3492264"/>
            <a:ext cx="4466302" cy="251229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446265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80388-8AE8-40DF-88B1-3FFDC60675B8}"/>
              </a:ext>
            </a:extLst>
          </p:cNvPr>
          <p:cNvSpPr>
            <a:spLocks noGrp="1"/>
          </p:cNvSpPr>
          <p:nvPr>
            <p:ph type="title"/>
          </p:nvPr>
        </p:nvSpPr>
        <p:spPr>
          <a:xfrm>
            <a:off x="141914" y="71510"/>
            <a:ext cx="10515600" cy="1325563"/>
          </a:xfrm>
        </p:spPr>
        <p:txBody>
          <a:bodyPr/>
          <a:lstStyle/>
          <a:p>
            <a:r>
              <a:rPr lang="en-GB" dirty="0"/>
              <a:t>Behaviour</a:t>
            </a:r>
          </a:p>
        </p:txBody>
      </p:sp>
      <p:sp>
        <p:nvSpPr>
          <p:cNvPr id="5" name="TextBox 4">
            <a:extLst>
              <a:ext uri="{FF2B5EF4-FFF2-40B4-BE49-F238E27FC236}">
                <a16:creationId xmlns:a16="http://schemas.microsoft.com/office/drawing/2014/main" id="{BE2CD879-209A-40CE-8C3B-1571AFEB4C75}"/>
              </a:ext>
            </a:extLst>
          </p:cNvPr>
          <p:cNvSpPr txBox="1"/>
          <p:nvPr/>
        </p:nvSpPr>
        <p:spPr>
          <a:xfrm>
            <a:off x="376194" y="1706111"/>
            <a:ext cx="4576806" cy="2677656"/>
          </a:xfrm>
          <a:prstGeom prst="rect">
            <a:avLst/>
          </a:prstGeom>
          <a:noFill/>
        </p:spPr>
        <p:txBody>
          <a:bodyPr wrap="square" rtlCol="0">
            <a:spAutoFit/>
          </a:bodyPr>
          <a:lstStyle/>
          <a:p>
            <a:pPr algn="ctr"/>
            <a:r>
              <a:rPr lang="en-GB" sz="2400" dirty="0">
                <a:latin typeface="SassoonCRInfant" panose="00000400000000000000" pitchFamily="2" charset="0"/>
              </a:rPr>
              <a:t>The school follows the Anchor Approach towards behaviour.</a:t>
            </a:r>
          </a:p>
          <a:p>
            <a:pPr algn="ctr"/>
            <a:endParaRPr lang="en-GB" sz="2400" dirty="0">
              <a:latin typeface="SassoonCRInfant" panose="00000400000000000000" pitchFamily="2" charset="0"/>
            </a:endParaRPr>
          </a:p>
          <a:p>
            <a:pPr algn="ctr"/>
            <a:r>
              <a:rPr lang="en-GB" sz="2400" dirty="0">
                <a:latin typeface="SassoonCRInfant" panose="00000400000000000000" pitchFamily="2" charset="0"/>
              </a:rPr>
              <a:t>Children will have a restorative conversation if they are not following the school rules that are in place to keep everyone safe. </a:t>
            </a:r>
          </a:p>
        </p:txBody>
      </p:sp>
      <p:pic>
        <p:nvPicPr>
          <p:cNvPr id="6" name="Picture 5">
            <a:extLst>
              <a:ext uri="{FF2B5EF4-FFF2-40B4-BE49-F238E27FC236}">
                <a16:creationId xmlns:a16="http://schemas.microsoft.com/office/drawing/2014/main" id="{171F0051-D039-A25B-5CAA-8925E9E0D326}"/>
              </a:ext>
            </a:extLst>
          </p:cNvPr>
          <p:cNvPicPr>
            <a:picLocks noChangeAspect="1"/>
          </p:cNvPicPr>
          <p:nvPr/>
        </p:nvPicPr>
        <p:blipFill>
          <a:blip r:embed="rId2"/>
          <a:srcRect l="9048" t="29722" r="8750" b="25555"/>
          <a:stretch>
            <a:fillRect/>
          </a:stretch>
        </p:blipFill>
        <p:spPr>
          <a:xfrm>
            <a:off x="5528605" y="666823"/>
            <a:ext cx="6156318" cy="5024051"/>
          </a:xfrm>
          <a:prstGeom prst="rect">
            <a:avLst/>
          </a:prstGeom>
        </p:spPr>
      </p:pic>
    </p:spTree>
    <p:extLst>
      <p:ext uri="{BB962C8B-B14F-4D97-AF65-F5344CB8AC3E}">
        <p14:creationId xmlns:p14="http://schemas.microsoft.com/office/powerpoint/2010/main" val="3493171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Pick Up</a:t>
            </a:r>
          </a:p>
        </p:txBody>
      </p:sp>
      <p:sp>
        <p:nvSpPr>
          <p:cNvPr id="3" name="Content Placeholder 2"/>
          <p:cNvSpPr>
            <a:spLocks noGrp="1"/>
          </p:cNvSpPr>
          <p:nvPr>
            <p:ph idx="1"/>
          </p:nvPr>
        </p:nvSpPr>
        <p:spPr/>
        <p:txBody>
          <a:bodyPr>
            <a:noAutofit/>
          </a:bodyPr>
          <a:lstStyle/>
          <a:p>
            <a:pPr marL="0" indent="0" algn="just">
              <a:buNone/>
            </a:pPr>
            <a:endParaRPr lang="en-GB" dirty="0"/>
          </a:p>
          <a:p>
            <a:pPr algn="just"/>
            <a:r>
              <a:rPr lang="en-GB" dirty="0"/>
              <a:t>If on occasions you arrange another parent / family friend / family member to collect your child, </a:t>
            </a:r>
            <a:r>
              <a:rPr lang="en-GB" u="sng" dirty="0">
                <a:solidFill>
                  <a:srgbClr val="FF0000"/>
                </a:solidFill>
              </a:rPr>
              <a:t>please make sure you let the office know as early as possible.</a:t>
            </a:r>
            <a:endParaRPr lang="en-GB" dirty="0">
              <a:solidFill>
                <a:srgbClr val="FF0000"/>
              </a:solidFill>
            </a:endParaRPr>
          </a:p>
          <a:p>
            <a:pPr algn="just"/>
            <a:r>
              <a:rPr lang="en-GB" dirty="0"/>
              <a:t>We will not be sending children home with adults other than you, if we don’t receive a clear message from office staff. </a:t>
            </a:r>
          </a:p>
          <a:p>
            <a:pPr algn="just"/>
            <a:endParaRPr lang="en-GB" dirty="0"/>
          </a:p>
          <a:p>
            <a:endParaRPr lang="en-GB" dirty="0"/>
          </a:p>
        </p:txBody>
      </p:sp>
    </p:spTree>
    <p:extLst>
      <p:ext uri="{BB962C8B-B14F-4D97-AF65-F5344CB8AC3E}">
        <p14:creationId xmlns:p14="http://schemas.microsoft.com/office/powerpoint/2010/main" val="3357565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School Uniform</a:t>
            </a:r>
          </a:p>
        </p:txBody>
      </p:sp>
      <p:pic>
        <p:nvPicPr>
          <p:cNvPr id="4" name="Content Placeholder 3" descr="N:\My Pictures\2018-01-24 bird feeder science\bird feeder science 044.JPG"/>
          <p:cNvPicPr>
            <a:picLocks noGrp="1"/>
          </p:cNvPicPr>
          <p:nvPr>
            <p:ph idx="1"/>
          </p:nvPr>
        </p:nvPicPr>
        <p:blipFill rotWithShape="1">
          <a:blip r:embed="rId2" cstate="print">
            <a:extLst>
              <a:ext uri="{28A0092B-C50C-407E-A947-70E740481C1C}">
                <a14:useLocalDpi xmlns:a14="http://schemas.microsoft.com/office/drawing/2010/main" val="0"/>
              </a:ext>
            </a:extLst>
          </a:blip>
          <a:srcRect l="10177" t="23710" r="6690" b="16634"/>
          <a:stretch/>
        </p:blipFill>
        <p:spPr bwMode="auto">
          <a:xfrm>
            <a:off x="673467" y="1697764"/>
            <a:ext cx="6717122" cy="36151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xmlns=""/>
            </a:ext>
          </a:extLst>
        </p:spPr>
      </p:pic>
      <p:sp>
        <p:nvSpPr>
          <p:cNvPr id="5" name="Rectangle 4"/>
          <p:cNvSpPr/>
          <p:nvPr/>
        </p:nvSpPr>
        <p:spPr>
          <a:xfrm>
            <a:off x="7671533" y="340280"/>
            <a:ext cx="4338800" cy="2677656"/>
          </a:xfrm>
          <a:prstGeom prst="rect">
            <a:avLst/>
          </a:prstGeom>
        </p:spPr>
        <p:txBody>
          <a:bodyPr wrap="square">
            <a:spAutoFit/>
          </a:bodyPr>
          <a:lstStyle/>
          <a:p>
            <a:r>
              <a:rPr lang="en-GB" sz="2400" dirty="0">
                <a:latin typeface="Berlin Sans FB" panose="020E0602020502020306" pitchFamily="34" charset="0"/>
              </a:rPr>
              <a:t>All children are expected to wear school uniform:</a:t>
            </a:r>
          </a:p>
          <a:p>
            <a:pPr marL="285750" indent="-285750">
              <a:buFont typeface="Arial" panose="020B0604020202020204" pitchFamily="34" charset="0"/>
              <a:buChar char="•"/>
            </a:pPr>
            <a:r>
              <a:rPr lang="en-GB" sz="2400" dirty="0">
                <a:latin typeface="Berlin Sans FB" panose="020E0602020502020306" pitchFamily="34" charset="0"/>
              </a:rPr>
              <a:t>Campsbourne t-shirt, polo shirt, jumper or cardigan.  </a:t>
            </a:r>
          </a:p>
          <a:p>
            <a:pPr marL="285750" indent="-285750">
              <a:buFont typeface="Arial" panose="020B0604020202020204" pitchFamily="34" charset="0"/>
              <a:buChar char="•"/>
            </a:pPr>
            <a:r>
              <a:rPr lang="en-GB" sz="2400" dirty="0">
                <a:latin typeface="Berlin Sans FB" panose="020E0602020502020306" pitchFamily="34" charset="0"/>
              </a:rPr>
              <a:t>Sensible and comfortable shoes.</a:t>
            </a:r>
          </a:p>
          <a:p>
            <a:pPr algn="ctr"/>
            <a:r>
              <a:rPr lang="en-GB" sz="2400" dirty="0">
                <a:solidFill>
                  <a:srgbClr val="FF0000"/>
                </a:solidFill>
                <a:latin typeface="Berlin Sans FB" panose="020E0602020502020306" pitchFamily="34" charset="0"/>
              </a:rPr>
              <a:t>Please label all items of clothing!</a:t>
            </a:r>
          </a:p>
        </p:txBody>
      </p:sp>
      <p:sp>
        <p:nvSpPr>
          <p:cNvPr id="3" name="Oval 2">
            <a:extLst>
              <a:ext uri="{FF2B5EF4-FFF2-40B4-BE49-F238E27FC236}">
                <a16:creationId xmlns:a16="http://schemas.microsoft.com/office/drawing/2014/main" id="{10040375-8BED-4B3B-9E6E-9FA43E79C721}"/>
              </a:ext>
            </a:extLst>
          </p:cNvPr>
          <p:cNvSpPr/>
          <p:nvPr/>
        </p:nvSpPr>
        <p:spPr>
          <a:xfrm>
            <a:off x="1058333" y="2048440"/>
            <a:ext cx="905934" cy="8297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SassoonCRInfant" panose="00000400000000000000" pitchFamily="2" charset="0"/>
            </a:endParaRPr>
          </a:p>
        </p:txBody>
      </p:sp>
      <p:sp>
        <p:nvSpPr>
          <p:cNvPr id="6" name="Oval 5">
            <a:extLst>
              <a:ext uri="{FF2B5EF4-FFF2-40B4-BE49-F238E27FC236}">
                <a16:creationId xmlns:a16="http://schemas.microsoft.com/office/drawing/2014/main" id="{2FF35BF0-004E-417E-A5BA-D388859D053D}"/>
              </a:ext>
            </a:extLst>
          </p:cNvPr>
          <p:cNvSpPr/>
          <p:nvPr/>
        </p:nvSpPr>
        <p:spPr>
          <a:xfrm>
            <a:off x="2349133" y="1883339"/>
            <a:ext cx="872067" cy="9990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SassoonCRInfant" panose="00000400000000000000" pitchFamily="2" charset="0"/>
            </a:endParaRPr>
          </a:p>
        </p:txBody>
      </p:sp>
      <p:sp>
        <p:nvSpPr>
          <p:cNvPr id="7" name="Oval 6">
            <a:extLst>
              <a:ext uri="{FF2B5EF4-FFF2-40B4-BE49-F238E27FC236}">
                <a16:creationId xmlns:a16="http://schemas.microsoft.com/office/drawing/2014/main" id="{2DF15EB7-B7A1-4287-BC62-7E58A6279136}"/>
              </a:ext>
            </a:extLst>
          </p:cNvPr>
          <p:cNvSpPr/>
          <p:nvPr/>
        </p:nvSpPr>
        <p:spPr>
          <a:xfrm>
            <a:off x="3877733" y="2260600"/>
            <a:ext cx="694267" cy="9313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SassoonCRInfant" panose="00000400000000000000" pitchFamily="2" charset="0"/>
            </a:endParaRPr>
          </a:p>
        </p:txBody>
      </p:sp>
      <p:sp>
        <p:nvSpPr>
          <p:cNvPr id="8" name="Oval 7">
            <a:extLst>
              <a:ext uri="{FF2B5EF4-FFF2-40B4-BE49-F238E27FC236}">
                <a16:creationId xmlns:a16="http://schemas.microsoft.com/office/drawing/2014/main" id="{59EB7E1D-76F7-4471-A128-F8AA2C490B12}"/>
              </a:ext>
            </a:extLst>
          </p:cNvPr>
          <p:cNvSpPr/>
          <p:nvPr/>
        </p:nvSpPr>
        <p:spPr>
          <a:xfrm>
            <a:off x="4969933" y="2192866"/>
            <a:ext cx="778934" cy="8297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SassoonCRInfant" panose="00000400000000000000" pitchFamily="2" charset="0"/>
            </a:endParaRPr>
          </a:p>
        </p:txBody>
      </p:sp>
      <p:sp>
        <p:nvSpPr>
          <p:cNvPr id="9" name="Oval 8">
            <a:extLst>
              <a:ext uri="{FF2B5EF4-FFF2-40B4-BE49-F238E27FC236}">
                <a16:creationId xmlns:a16="http://schemas.microsoft.com/office/drawing/2014/main" id="{BF49132F-5094-4604-B7FB-0EF28875DE78}"/>
              </a:ext>
            </a:extLst>
          </p:cNvPr>
          <p:cNvSpPr/>
          <p:nvPr/>
        </p:nvSpPr>
        <p:spPr>
          <a:xfrm>
            <a:off x="6320733" y="2108199"/>
            <a:ext cx="778934" cy="9990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SassoonCRInfant" panose="00000400000000000000" pitchFamily="2" charset="0"/>
            </a:endParaRPr>
          </a:p>
        </p:txBody>
      </p:sp>
    </p:spTree>
    <p:extLst>
      <p:ext uri="{BB962C8B-B14F-4D97-AF65-F5344CB8AC3E}">
        <p14:creationId xmlns:p14="http://schemas.microsoft.com/office/powerpoint/2010/main" val="3882994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156364" y="2038586"/>
            <a:ext cx="10604269" cy="1569660"/>
          </a:xfrm>
          <a:prstGeom prst="rect">
            <a:avLst/>
          </a:prstGeom>
        </p:spPr>
        <p:txBody>
          <a:bodyPr wrap="square">
            <a:spAutoFit/>
          </a:bodyPr>
          <a:lstStyle/>
          <a:p>
            <a:r>
              <a:rPr lang="en-GB" sz="9600" dirty="0">
                <a:solidFill>
                  <a:srgbClr val="FF0000"/>
                </a:solidFill>
                <a:latin typeface="Berlin Sans FB" panose="020E0602020502020306" pitchFamily="34" charset="0"/>
              </a:rPr>
              <a:t>Q&amp;A</a:t>
            </a:r>
          </a:p>
        </p:txBody>
      </p:sp>
    </p:spTree>
    <p:extLst>
      <p:ext uri="{BB962C8B-B14F-4D97-AF65-F5344CB8AC3E}">
        <p14:creationId xmlns:p14="http://schemas.microsoft.com/office/powerpoint/2010/main" val="26471233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745</TotalTime>
  <Words>1247</Words>
  <Application>Microsoft Office PowerPoint</Application>
  <PresentationFormat>Widescreen</PresentationFormat>
  <Paragraphs>146</Paragraphs>
  <Slides>20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Berlin Sans FB</vt:lpstr>
      <vt:lpstr>SassoonCRInfant</vt:lpstr>
      <vt:lpstr>Wingdings</vt:lpstr>
      <vt:lpstr>Office Theme</vt:lpstr>
      <vt:lpstr>Welcome to Year 4 Meet the Teacher </vt:lpstr>
      <vt:lpstr>Staff in Year 4</vt:lpstr>
      <vt:lpstr>What does my child need to bring to school?</vt:lpstr>
      <vt:lpstr>PowerPoint Presentation</vt:lpstr>
      <vt:lpstr>PowerPoint Presentation</vt:lpstr>
      <vt:lpstr>PowerPoint Presentation</vt:lpstr>
      <vt:lpstr>PowerPoint Presentation</vt:lpstr>
      <vt:lpstr>P.E </vt:lpstr>
      <vt:lpstr>Wider Curriculum</vt:lpstr>
      <vt:lpstr>PowerPoint Presentation</vt:lpstr>
      <vt:lpstr>PowerPoint Presentation</vt:lpstr>
      <vt:lpstr>PowerPoint Presentation</vt:lpstr>
      <vt:lpstr>Assessment (Years 3 to 6)</vt:lpstr>
      <vt:lpstr>PowerPoint Presentation</vt:lpstr>
      <vt:lpstr>Weekly challenges</vt:lpstr>
      <vt:lpstr>Educational Visits / Trips and Performances</vt:lpstr>
      <vt:lpstr>Behaviour</vt:lpstr>
      <vt:lpstr>Pick Up</vt:lpstr>
      <vt:lpstr>School Uniform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dc:title>
  <dc:creator>Jonathan Smith</dc:creator>
  <cp:lastModifiedBy>Daisy Hill</cp:lastModifiedBy>
  <cp:revision>66</cp:revision>
  <dcterms:created xsi:type="dcterms:W3CDTF">2020-09-07T10:40:20Z</dcterms:created>
  <dcterms:modified xsi:type="dcterms:W3CDTF">2026-09-22T11:48:47Z</dcterms:modified>
</cp:coreProperties>
</file>