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9" r:id="rId2"/>
    <p:sldId id="280" r:id="rId3"/>
    <p:sldId id="273" r:id="rId4"/>
    <p:sldId id="274" r:id="rId5"/>
    <p:sldId id="291" r:id="rId6"/>
    <p:sldId id="281" r:id="rId7"/>
    <p:sldId id="293" r:id="rId8"/>
    <p:sldId id="260" r:id="rId9"/>
    <p:sldId id="263" r:id="rId10"/>
    <p:sldId id="261" r:id="rId11"/>
    <p:sldId id="258" r:id="rId12"/>
    <p:sldId id="277" r:id="rId13"/>
    <p:sldId id="270" r:id="rId14"/>
    <p:sldId id="267" r:id="rId15"/>
    <p:sldId id="275" r:id="rId16"/>
    <p:sldId id="279" r:id="rId17"/>
    <p:sldId id="288" r:id="rId18"/>
    <p:sldId id="294" r:id="rId19"/>
    <p:sldId id="283" r:id="rId20"/>
    <p:sldId id="292" r:id="rId21"/>
    <p:sldId id="29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2" autoAdjust="0"/>
    <p:restoredTop sz="94660"/>
  </p:normalViewPr>
  <p:slideViewPr>
    <p:cSldViewPr snapToGrid="0">
      <p:cViewPr varScale="1">
        <p:scale>
          <a:sx n="111" d="100"/>
          <a:sy n="111" d="100"/>
        </p:scale>
        <p:origin x="30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148650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4120564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3E1B3F2-A6CF-4D57-B10A-D4867B1CF6B6}"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37020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3E1B3F2-A6CF-4D57-B10A-D4867B1CF6B6}"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218380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3E1B3F2-A6CF-4D57-B10A-D4867B1CF6B6}" type="datetimeFigureOut">
              <a:rPr lang="en-GB" smtClean="0"/>
              <a:t>25/09/2026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3819268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3E1B3F2-A6CF-4D57-B10A-D4867B1CF6B6}" type="datetimeFigureOut">
              <a:rPr lang="en-GB" smtClean="0"/>
              <a:t>25/09/2026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1078077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E1B3F2-A6CF-4D57-B10A-D4867B1CF6B6}" type="datetimeFigureOut">
              <a:rPr lang="en-GB" smtClean="0"/>
              <a:t>25/09/2026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4151964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3E1B3F2-A6CF-4D57-B10A-D4867B1CF6B6}"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1995967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3E1B3F2-A6CF-4D57-B10A-D4867B1CF6B6}"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2730266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587906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3640649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E1B3F2-A6CF-4D57-B10A-D4867B1CF6B6}" type="datetimeFigureOut">
              <a:rPr lang="en-GB" smtClean="0"/>
              <a:t>25/09/2026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FCCA95-93C6-4DDA-AAB8-82B913814218}" type="slidenum">
              <a:rPr lang="en-GB" smtClean="0"/>
              <a:t>‹#›</a:t>
            </a:fld>
            <a:endParaRPr lang="en-GB"/>
          </a:p>
        </p:txBody>
      </p:sp>
    </p:spTree>
    <p:extLst>
      <p:ext uri="{BB962C8B-B14F-4D97-AF65-F5344CB8AC3E}">
        <p14:creationId xmlns:p14="http://schemas.microsoft.com/office/powerpoint/2010/main" val="3567739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talk4writing.com/about/"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mailto:admin@campsbourne.haringey.sch.uk"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Morgan.Currie@campsbourne.haringey.sch.uk" TargetMode="External"/><Relationship Id="rId2" Type="http://schemas.openxmlformats.org/officeDocument/2006/relationships/hyperlink" Target="mailto:lucy.walker-collins@campsbourne.sch.uk" TargetMode="External"/><Relationship Id="rId1" Type="http://schemas.openxmlformats.org/officeDocument/2006/relationships/slideLayout" Target="../slideLayouts/slideLayout2.xml"/><Relationship Id="rId4" Type="http://schemas.openxmlformats.org/officeDocument/2006/relationships/hyperlink" Target="mailto:tracey.john-baptiste@campsbourne.haringey.sch.uk"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C1333-2E17-4A8A-AB4D-6D9B06F5995D}"/>
              </a:ext>
            </a:extLst>
          </p:cNvPr>
          <p:cNvSpPr>
            <a:spLocks noGrp="1"/>
          </p:cNvSpPr>
          <p:nvPr>
            <p:ph type="title"/>
          </p:nvPr>
        </p:nvSpPr>
        <p:spPr>
          <a:xfrm>
            <a:off x="185615" y="34314"/>
            <a:ext cx="10515600" cy="1325563"/>
          </a:xfrm>
        </p:spPr>
        <p:txBody>
          <a:bodyPr>
            <a:normAutofit/>
          </a:bodyPr>
          <a:lstStyle/>
          <a:p>
            <a:r>
              <a:rPr lang="en-GB" sz="5400" b="1" dirty="0"/>
              <a:t>What we will cover today:</a:t>
            </a:r>
          </a:p>
        </p:txBody>
      </p:sp>
      <p:sp>
        <p:nvSpPr>
          <p:cNvPr id="3" name="Content Placeholder 2">
            <a:extLst>
              <a:ext uri="{FF2B5EF4-FFF2-40B4-BE49-F238E27FC236}">
                <a16:creationId xmlns:a16="http://schemas.microsoft.com/office/drawing/2014/main" id="{DDF164E2-CC54-4213-AB86-39924B981480}"/>
              </a:ext>
            </a:extLst>
          </p:cNvPr>
          <p:cNvSpPr>
            <a:spLocks noGrp="1"/>
          </p:cNvSpPr>
          <p:nvPr>
            <p:ph idx="1"/>
          </p:nvPr>
        </p:nvSpPr>
        <p:spPr>
          <a:xfrm>
            <a:off x="592015" y="1359877"/>
            <a:ext cx="10515600" cy="5132998"/>
          </a:xfrm>
        </p:spPr>
        <p:txBody>
          <a:bodyPr>
            <a:normAutofit fontScale="77500" lnSpcReduction="20000"/>
          </a:bodyPr>
          <a:lstStyle/>
          <a:p>
            <a:r>
              <a:rPr lang="en-GB" sz="3200" dirty="0"/>
              <a:t>Staff in Year 2</a:t>
            </a:r>
          </a:p>
          <a:p>
            <a:r>
              <a:rPr lang="en-GB" sz="3200" dirty="0"/>
              <a:t>What your child will need</a:t>
            </a:r>
          </a:p>
          <a:p>
            <a:r>
              <a:rPr lang="en-GB" sz="3200" dirty="0"/>
              <a:t>School uniform</a:t>
            </a:r>
          </a:p>
          <a:p>
            <a:r>
              <a:rPr lang="en-GB" sz="3200" dirty="0"/>
              <a:t>Routines (a typical day)</a:t>
            </a:r>
          </a:p>
          <a:p>
            <a:r>
              <a:rPr lang="en-GB" sz="3200" dirty="0"/>
              <a:t>Overview of core subjects</a:t>
            </a:r>
          </a:p>
          <a:p>
            <a:r>
              <a:rPr lang="en-GB" sz="3200" dirty="0"/>
              <a:t>Assessment</a:t>
            </a:r>
          </a:p>
          <a:p>
            <a:r>
              <a:rPr lang="en-GB" sz="3200" dirty="0"/>
              <a:t>Wider curriculum</a:t>
            </a:r>
          </a:p>
          <a:p>
            <a:r>
              <a:rPr lang="en-GB" sz="3200" dirty="0"/>
              <a:t>Trips</a:t>
            </a:r>
          </a:p>
          <a:p>
            <a:r>
              <a:rPr lang="en-GB" sz="3200" dirty="0"/>
              <a:t>PE / Swimming</a:t>
            </a:r>
          </a:p>
          <a:p>
            <a:r>
              <a:rPr lang="en-GB" sz="3200" dirty="0"/>
              <a:t>Behaviour and ClassDojo</a:t>
            </a:r>
          </a:p>
          <a:p>
            <a:r>
              <a:rPr lang="en-GB" sz="3200" dirty="0"/>
              <a:t>Drop off/Pick up</a:t>
            </a:r>
          </a:p>
          <a:p>
            <a:r>
              <a:rPr lang="en-GB" sz="3200" dirty="0"/>
              <a:t>Communicating with the teachers</a:t>
            </a:r>
          </a:p>
          <a:p>
            <a:r>
              <a:rPr lang="en-GB" sz="3200" dirty="0"/>
              <a:t>Support at home</a:t>
            </a:r>
          </a:p>
          <a:p>
            <a:endParaRPr lang="en-GB" dirty="0"/>
          </a:p>
          <a:p>
            <a:endParaRPr lang="en-GB" dirty="0"/>
          </a:p>
          <a:p>
            <a:endParaRPr lang="en-GB" dirty="0"/>
          </a:p>
          <a:p>
            <a:endParaRPr lang="en-GB" dirty="0"/>
          </a:p>
        </p:txBody>
      </p:sp>
      <p:pic>
        <p:nvPicPr>
          <p:cNvPr id="4" name="Picture 2" descr="Campsbourne School and Extended Services, Nightingale Ln, London N8 7AF, UK">
            <a:extLst>
              <a:ext uri="{FF2B5EF4-FFF2-40B4-BE49-F238E27FC236}">
                <a16:creationId xmlns:a16="http://schemas.microsoft.com/office/drawing/2014/main" id="{822A411F-0217-434F-AD35-1CDE5E78CFD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96553" y="1667933"/>
            <a:ext cx="3263902" cy="4350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155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t>Staff in Year 2</a:t>
            </a:r>
          </a:p>
        </p:txBody>
      </p:sp>
      <p:sp>
        <p:nvSpPr>
          <p:cNvPr id="3" name="Content Placeholder 2"/>
          <p:cNvSpPr>
            <a:spLocks noGrp="1"/>
          </p:cNvSpPr>
          <p:nvPr>
            <p:ph sz="half" idx="1"/>
          </p:nvPr>
        </p:nvSpPr>
        <p:spPr>
          <a:xfrm>
            <a:off x="838200" y="1825625"/>
            <a:ext cx="3891742" cy="1409944"/>
          </a:xfrm>
        </p:spPr>
        <p:txBody>
          <a:bodyPr>
            <a:normAutofit fontScale="70000" lnSpcReduction="20000"/>
          </a:bodyPr>
          <a:lstStyle/>
          <a:p>
            <a:pPr marL="0" indent="0">
              <a:buNone/>
            </a:pPr>
            <a:r>
              <a:rPr lang="en-GB" b="1" dirty="0"/>
              <a:t>2 Moore:</a:t>
            </a:r>
          </a:p>
          <a:p>
            <a:r>
              <a:rPr lang="en-GB" dirty="0"/>
              <a:t>Lucy Norman</a:t>
            </a:r>
          </a:p>
          <a:p>
            <a:r>
              <a:rPr lang="en-GB" dirty="0"/>
              <a:t>Luiza</a:t>
            </a:r>
          </a:p>
          <a:p>
            <a:r>
              <a:rPr lang="en-GB" dirty="0"/>
              <a:t>Rose</a:t>
            </a:r>
          </a:p>
          <a:p>
            <a:pPr marL="0" indent="0">
              <a:buNone/>
            </a:pPr>
            <a:endParaRPr lang="en-GB" dirty="0"/>
          </a:p>
          <a:p>
            <a:pPr marL="0" indent="0">
              <a:buNone/>
            </a:pPr>
            <a:endParaRPr lang="en-GB" dirty="0"/>
          </a:p>
        </p:txBody>
      </p:sp>
      <p:sp>
        <p:nvSpPr>
          <p:cNvPr id="4" name="Content Placeholder 3"/>
          <p:cNvSpPr>
            <a:spLocks noGrp="1"/>
          </p:cNvSpPr>
          <p:nvPr>
            <p:ph sz="half" idx="2"/>
          </p:nvPr>
        </p:nvSpPr>
        <p:spPr>
          <a:xfrm>
            <a:off x="6172200" y="1825625"/>
            <a:ext cx="5460476" cy="1210652"/>
          </a:xfrm>
        </p:spPr>
        <p:txBody>
          <a:bodyPr>
            <a:normAutofit fontScale="70000" lnSpcReduction="20000"/>
          </a:bodyPr>
          <a:lstStyle/>
          <a:p>
            <a:pPr marL="0" indent="0">
              <a:buNone/>
            </a:pPr>
            <a:r>
              <a:rPr lang="en-GB" b="1" dirty="0"/>
              <a:t>2 Hepworth:</a:t>
            </a:r>
          </a:p>
          <a:p>
            <a:r>
              <a:rPr lang="en-GB" dirty="0"/>
              <a:t>Alix Baker</a:t>
            </a:r>
          </a:p>
          <a:p>
            <a:endParaRPr lang="en-GB" dirty="0"/>
          </a:p>
        </p:txBody>
      </p:sp>
    </p:spTree>
    <p:extLst>
      <p:ext uri="{BB962C8B-B14F-4D97-AF65-F5344CB8AC3E}">
        <p14:creationId xmlns:p14="http://schemas.microsoft.com/office/powerpoint/2010/main" val="1544981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t>What does my child need to bring?</a:t>
            </a:r>
          </a:p>
        </p:txBody>
      </p:sp>
      <p:sp>
        <p:nvSpPr>
          <p:cNvPr id="3" name="Content Placeholder 2"/>
          <p:cNvSpPr>
            <a:spLocks noGrp="1"/>
          </p:cNvSpPr>
          <p:nvPr>
            <p:ph idx="1"/>
          </p:nvPr>
        </p:nvSpPr>
        <p:spPr>
          <a:xfrm>
            <a:off x="838200" y="1866521"/>
            <a:ext cx="10515600" cy="4626354"/>
          </a:xfrm>
        </p:spPr>
        <p:txBody>
          <a:bodyPr>
            <a:normAutofit fontScale="77500" lnSpcReduction="20000"/>
          </a:bodyPr>
          <a:lstStyle/>
          <a:p>
            <a:pPr lvl="0"/>
            <a:r>
              <a:rPr lang="en-US" dirty="0"/>
              <a:t>Coat/raincoat</a:t>
            </a:r>
            <a:endParaRPr lang="en-GB" dirty="0"/>
          </a:p>
          <a:p>
            <a:pPr lvl="0"/>
            <a:r>
              <a:rPr lang="en-US" dirty="0"/>
              <a:t>Book Bag </a:t>
            </a:r>
          </a:p>
          <a:p>
            <a:pPr lvl="0"/>
            <a:r>
              <a:rPr lang="en-US" dirty="0"/>
              <a:t>PE / Swimming Kit </a:t>
            </a:r>
            <a:r>
              <a:rPr lang="en-US" b="1" dirty="0"/>
              <a:t>on the day they need it</a:t>
            </a:r>
            <a:r>
              <a:rPr lang="en-US" dirty="0"/>
              <a:t>. </a:t>
            </a:r>
          </a:p>
          <a:p>
            <a:pPr lvl="0"/>
            <a:r>
              <a:rPr lang="en-US" dirty="0"/>
              <a:t>Water bottle (with their name on it)</a:t>
            </a:r>
            <a:endParaRPr lang="en-GB" dirty="0"/>
          </a:p>
          <a:p>
            <a:pPr lvl="0"/>
            <a:r>
              <a:rPr lang="en-US" dirty="0"/>
              <a:t>Packed lunch if required</a:t>
            </a:r>
          </a:p>
          <a:p>
            <a:pPr lvl="0"/>
            <a:r>
              <a:rPr lang="en-US" dirty="0"/>
              <a:t>Fruit snack</a:t>
            </a:r>
          </a:p>
          <a:p>
            <a:pPr lvl="0"/>
            <a:r>
              <a:rPr lang="en-US" dirty="0"/>
              <a:t>Book from home</a:t>
            </a:r>
          </a:p>
          <a:p>
            <a:pPr lvl="0"/>
            <a:endParaRPr lang="en-US" dirty="0"/>
          </a:p>
          <a:p>
            <a:pPr marL="0" lvl="0" indent="0">
              <a:buNone/>
            </a:pPr>
            <a:r>
              <a:rPr lang="en-US" dirty="0"/>
              <a:t>Please label EVERYTHING!</a:t>
            </a:r>
          </a:p>
          <a:p>
            <a:pPr lvl="0"/>
            <a:endParaRPr lang="en-US" dirty="0"/>
          </a:p>
          <a:p>
            <a:pPr marL="0" lvl="0" indent="0">
              <a:buNone/>
            </a:pPr>
            <a:r>
              <a:rPr lang="en-GB" dirty="0">
                <a:solidFill>
                  <a:srgbClr val="FF0000"/>
                </a:solidFill>
              </a:rPr>
              <a:t>To help ensure consistency and fairness for all children, please </a:t>
            </a:r>
            <a:r>
              <a:rPr lang="en-GB" b="1" dirty="0">
                <a:solidFill>
                  <a:srgbClr val="FF0000"/>
                </a:solidFill>
              </a:rPr>
              <a:t>do not </a:t>
            </a:r>
            <a:r>
              <a:rPr lang="en-GB" dirty="0">
                <a:solidFill>
                  <a:srgbClr val="FF0000"/>
                </a:solidFill>
              </a:rPr>
              <a:t>send children into school with their own pens, pencils, fidgets, ear defenders or toys. These items are provided by school when needed, so that everyone has access to the same resources.</a:t>
            </a:r>
          </a:p>
        </p:txBody>
      </p:sp>
    </p:spTree>
    <p:extLst>
      <p:ext uri="{BB962C8B-B14F-4D97-AF65-F5344CB8AC3E}">
        <p14:creationId xmlns:p14="http://schemas.microsoft.com/office/powerpoint/2010/main" val="96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3919" y="372201"/>
            <a:ext cx="10515600" cy="1325563"/>
          </a:xfrm>
        </p:spPr>
        <p:txBody>
          <a:bodyPr>
            <a:normAutofit/>
          </a:bodyPr>
          <a:lstStyle/>
          <a:p>
            <a:r>
              <a:rPr lang="en-GB" sz="5400" b="1" dirty="0"/>
              <a:t>School Uniform</a:t>
            </a:r>
          </a:p>
        </p:txBody>
      </p:sp>
      <p:pic>
        <p:nvPicPr>
          <p:cNvPr id="4" name="Content Placeholder 3" descr="N:\My Pictures\2018-01-24 bird feeder science\bird feeder science 044.JPG"/>
          <p:cNvPicPr>
            <a:picLocks noGrp="1"/>
          </p:cNvPicPr>
          <p:nvPr>
            <p:ph idx="1"/>
          </p:nvPr>
        </p:nvPicPr>
        <p:blipFill rotWithShape="1">
          <a:blip r:embed="rId2" cstate="print">
            <a:extLst>
              <a:ext uri="{28A0092B-C50C-407E-A947-70E740481C1C}">
                <a14:useLocalDpi xmlns:a14="http://schemas.microsoft.com/office/drawing/2010/main" val="0"/>
              </a:ext>
            </a:extLst>
          </a:blip>
          <a:srcRect l="10177" t="23710" r="6690" b="16634"/>
          <a:stretch/>
        </p:blipFill>
        <p:spPr bwMode="auto">
          <a:xfrm>
            <a:off x="958149" y="1807477"/>
            <a:ext cx="6717122" cy="3615140"/>
          </a:xfrm>
          <a:prstGeom prst="rect">
            <a:avLst/>
          </a:prstGeom>
          <a:noFill/>
          <a:ln>
            <a:noFill/>
          </a:ln>
          <a:extLst>
            <a:ext uri="{53640926-AAD7-44D8-BBD7-CCE9431645EC}">
              <a14:shadowObscured xmlns:a14="http://schemas.microsoft.com/office/drawing/2010/main"/>
            </a:ext>
          </a:extLst>
        </p:spPr>
      </p:pic>
      <p:sp>
        <p:nvSpPr>
          <p:cNvPr id="5" name="Rectangle 4"/>
          <p:cNvSpPr/>
          <p:nvPr/>
        </p:nvSpPr>
        <p:spPr>
          <a:xfrm>
            <a:off x="8058058" y="1199001"/>
            <a:ext cx="3733800" cy="4832092"/>
          </a:xfrm>
          <a:prstGeom prst="rect">
            <a:avLst/>
          </a:prstGeom>
        </p:spPr>
        <p:txBody>
          <a:bodyPr wrap="square">
            <a:spAutoFit/>
          </a:bodyPr>
          <a:lstStyle/>
          <a:p>
            <a:r>
              <a:rPr lang="en-GB" sz="2800" dirty="0">
                <a:latin typeface="+mj-lt"/>
              </a:rPr>
              <a:t>All children are expected to wear school uniform:</a:t>
            </a:r>
          </a:p>
          <a:p>
            <a:pPr marL="285750" indent="-285750">
              <a:buFont typeface="Arial" panose="020B0604020202020204" pitchFamily="34" charset="0"/>
              <a:buChar char="•"/>
            </a:pPr>
            <a:r>
              <a:rPr lang="en-GB" sz="2800" dirty="0">
                <a:latin typeface="+mj-lt"/>
              </a:rPr>
              <a:t>Campsbourne t-shirt, polo shirt, jumper or cardigan.  </a:t>
            </a:r>
          </a:p>
          <a:p>
            <a:pPr marL="285750" indent="-285750">
              <a:buFont typeface="Arial" panose="020B0604020202020204" pitchFamily="34" charset="0"/>
              <a:buChar char="•"/>
            </a:pPr>
            <a:r>
              <a:rPr lang="en-GB" sz="2800" dirty="0">
                <a:latin typeface="+mj-lt"/>
              </a:rPr>
              <a:t>Sensible and comfortable shoes (that they can fasten themselves!).</a:t>
            </a:r>
          </a:p>
          <a:p>
            <a:pPr algn="ctr"/>
            <a:r>
              <a:rPr lang="en-GB" sz="2800" dirty="0">
                <a:solidFill>
                  <a:srgbClr val="FF0000"/>
                </a:solidFill>
                <a:latin typeface="+mj-lt"/>
              </a:rPr>
              <a:t>Please label all items of clothing!</a:t>
            </a:r>
          </a:p>
        </p:txBody>
      </p:sp>
    </p:spTree>
    <p:extLst>
      <p:ext uri="{BB962C8B-B14F-4D97-AF65-F5344CB8AC3E}">
        <p14:creationId xmlns:p14="http://schemas.microsoft.com/office/powerpoint/2010/main" val="3882994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754" y="0"/>
            <a:ext cx="10515600" cy="1325563"/>
          </a:xfrm>
        </p:spPr>
        <p:txBody>
          <a:bodyPr>
            <a:normAutofit/>
          </a:bodyPr>
          <a:lstStyle/>
          <a:p>
            <a:r>
              <a:rPr lang="en-GB" sz="5400" b="1" dirty="0"/>
              <a:t>PE Uniform</a:t>
            </a:r>
          </a:p>
        </p:txBody>
      </p:sp>
      <p:sp>
        <p:nvSpPr>
          <p:cNvPr id="7" name="Rectangle 6">
            <a:extLst>
              <a:ext uri="{FF2B5EF4-FFF2-40B4-BE49-F238E27FC236}">
                <a16:creationId xmlns:a16="http://schemas.microsoft.com/office/drawing/2014/main" id="{B25FCC9F-FAFE-4E9D-ABBB-791DBCE3AB26}"/>
              </a:ext>
            </a:extLst>
          </p:cNvPr>
          <p:cNvSpPr/>
          <p:nvPr/>
        </p:nvSpPr>
        <p:spPr>
          <a:xfrm>
            <a:off x="156754" y="1456224"/>
            <a:ext cx="12035246" cy="4223720"/>
          </a:xfrm>
          <a:prstGeom prst="rect">
            <a:avLst/>
          </a:prstGeom>
        </p:spPr>
        <p:txBody>
          <a:bodyPr wrap="square">
            <a:spAutoFit/>
          </a:bodyPr>
          <a:lstStyle/>
          <a:p>
            <a:pPr lvl="0">
              <a:lnSpc>
                <a:spcPct val="90000"/>
              </a:lnSpc>
              <a:spcBef>
                <a:spcPts val="1000"/>
              </a:spcBef>
            </a:pPr>
            <a:r>
              <a:rPr lang="en-GB" sz="2800" dirty="0">
                <a:solidFill>
                  <a:prstClr val="black"/>
                </a:solidFill>
              </a:rPr>
              <a:t>Children should wear their PE kit to school on their PE days:</a:t>
            </a:r>
          </a:p>
          <a:p>
            <a:pPr marL="1143000" lvl="2" indent="-228600">
              <a:lnSpc>
                <a:spcPct val="90000"/>
              </a:lnSpc>
              <a:spcBef>
                <a:spcPts val="1000"/>
              </a:spcBef>
              <a:buFont typeface="Arial" panose="020B0604020202020204" pitchFamily="34" charset="0"/>
              <a:buChar char="•"/>
            </a:pPr>
            <a:r>
              <a:rPr lang="en-GB" sz="2800" dirty="0">
                <a:solidFill>
                  <a:prstClr val="black"/>
                </a:solidFill>
              </a:rPr>
              <a:t>Leggings/tracksuit bottoms or shorts and trainers.</a:t>
            </a:r>
          </a:p>
          <a:p>
            <a:pPr marL="1143000" lvl="2" indent="-228600">
              <a:lnSpc>
                <a:spcPct val="90000"/>
              </a:lnSpc>
              <a:spcBef>
                <a:spcPts val="1000"/>
              </a:spcBef>
              <a:buFont typeface="Arial" panose="020B0604020202020204" pitchFamily="34" charset="0"/>
              <a:buChar char="•"/>
            </a:pPr>
            <a:r>
              <a:rPr lang="en-GB" sz="2800" dirty="0">
                <a:solidFill>
                  <a:prstClr val="black"/>
                </a:solidFill>
              </a:rPr>
              <a:t>White top</a:t>
            </a:r>
          </a:p>
          <a:p>
            <a:pPr marL="1143000" lvl="2" indent="-228600">
              <a:lnSpc>
                <a:spcPct val="90000"/>
              </a:lnSpc>
              <a:spcBef>
                <a:spcPts val="1000"/>
              </a:spcBef>
              <a:buFont typeface="Arial" panose="020B0604020202020204" pitchFamily="34" charset="0"/>
              <a:buChar char="•"/>
            </a:pPr>
            <a:r>
              <a:rPr lang="en-GB" sz="2800" dirty="0">
                <a:solidFill>
                  <a:srgbClr val="FF0000"/>
                </a:solidFill>
              </a:rPr>
              <a:t>Strictly no Football kits or tops are allowed. </a:t>
            </a:r>
          </a:p>
          <a:p>
            <a:pPr marL="1143000" lvl="2" indent="-228600">
              <a:lnSpc>
                <a:spcPct val="90000"/>
              </a:lnSpc>
              <a:spcBef>
                <a:spcPts val="1000"/>
              </a:spcBef>
              <a:buFont typeface="Arial" panose="020B0604020202020204" pitchFamily="34" charset="0"/>
              <a:buChar char="•"/>
            </a:pPr>
            <a:r>
              <a:rPr lang="en-GB" sz="2800" dirty="0">
                <a:solidFill>
                  <a:prstClr val="black"/>
                </a:solidFill>
              </a:rPr>
              <a:t>Gymnastics and dance should be done in bare feet for health and safety reasons. In the cases that children have a verruca or similar, children can wear plimsols for their dance and gymnastics sessions. </a:t>
            </a:r>
          </a:p>
          <a:p>
            <a:pPr marL="1143000" lvl="2" indent="-228600">
              <a:lnSpc>
                <a:spcPct val="90000"/>
              </a:lnSpc>
              <a:spcBef>
                <a:spcPts val="1000"/>
              </a:spcBef>
              <a:buFont typeface="Arial" panose="020B0604020202020204" pitchFamily="34" charset="0"/>
              <a:buChar char="•"/>
            </a:pPr>
            <a:r>
              <a:rPr lang="en-GB" sz="2800" dirty="0">
                <a:solidFill>
                  <a:prstClr val="black"/>
                </a:solidFill>
              </a:rPr>
              <a:t>Jewellery and dangly earrings should not be worn for PE and should be removed. Stud earrings are fine. This is in line with health and safety.</a:t>
            </a:r>
          </a:p>
        </p:txBody>
      </p:sp>
    </p:spTree>
    <p:extLst>
      <p:ext uri="{BB962C8B-B14F-4D97-AF65-F5344CB8AC3E}">
        <p14:creationId xmlns:p14="http://schemas.microsoft.com/office/powerpoint/2010/main" val="187138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467" y="0"/>
            <a:ext cx="10515600" cy="1325563"/>
          </a:xfrm>
        </p:spPr>
        <p:txBody>
          <a:bodyPr/>
          <a:lstStyle/>
          <a:p>
            <a:r>
              <a:rPr lang="en-GB" sz="5400" b="1" dirty="0"/>
              <a:t>Routines </a:t>
            </a:r>
            <a:r>
              <a:rPr lang="en-GB" i="1" dirty="0"/>
              <a:t>(a typical day)</a:t>
            </a:r>
            <a:endParaRPr lang="en-GB" sz="5400" i="1" dirty="0"/>
          </a:p>
        </p:txBody>
      </p:sp>
      <p:sp>
        <p:nvSpPr>
          <p:cNvPr id="3" name="Content Placeholder 2"/>
          <p:cNvSpPr>
            <a:spLocks noGrp="1"/>
          </p:cNvSpPr>
          <p:nvPr>
            <p:ph idx="1"/>
          </p:nvPr>
        </p:nvSpPr>
        <p:spPr>
          <a:xfrm>
            <a:off x="838200" y="1393362"/>
            <a:ext cx="10515600" cy="5007437"/>
          </a:xfrm>
        </p:spPr>
        <p:txBody>
          <a:bodyPr>
            <a:normAutofit fontScale="92500" lnSpcReduction="10000"/>
          </a:bodyPr>
          <a:lstStyle/>
          <a:p>
            <a:r>
              <a:rPr lang="en-GB" altLang="en-US" dirty="0">
                <a:latin typeface="+mj-lt"/>
              </a:rPr>
              <a:t>Registration </a:t>
            </a:r>
          </a:p>
          <a:p>
            <a:r>
              <a:rPr lang="en-GB" altLang="en-US" dirty="0">
                <a:latin typeface="+mj-lt"/>
              </a:rPr>
              <a:t>Assembly</a:t>
            </a:r>
          </a:p>
          <a:p>
            <a:r>
              <a:rPr lang="en-GB" altLang="en-US" dirty="0">
                <a:latin typeface="+mj-lt"/>
              </a:rPr>
              <a:t>Maths</a:t>
            </a:r>
          </a:p>
          <a:p>
            <a:r>
              <a:rPr lang="en-GB" altLang="en-US" dirty="0">
                <a:latin typeface="+mj-lt"/>
              </a:rPr>
              <a:t>Break – ( a fruit snack)</a:t>
            </a:r>
          </a:p>
          <a:p>
            <a:r>
              <a:rPr lang="en-GB" altLang="en-US" dirty="0">
                <a:latin typeface="+mj-lt"/>
              </a:rPr>
              <a:t>Sounds Write</a:t>
            </a:r>
          </a:p>
          <a:p>
            <a:r>
              <a:rPr lang="en-GB" altLang="en-US" dirty="0">
                <a:latin typeface="+mj-lt"/>
              </a:rPr>
              <a:t>Guided Reading/Phonics reading groups</a:t>
            </a:r>
          </a:p>
          <a:p>
            <a:r>
              <a:rPr lang="en-GB" altLang="en-US" dirty="0">
                <a:latin typeface="+mj-lt"/>
              </a:rPr>
              <a:t>Literacy (Talk 4 Writing)</a:t>
            </a:r>
          </a:p>
          <a:p>
            <a:r>
              <a:rPr lang="en-GB" altLang="en-US" dirty="0">
                <a:latin typeface="+mj-lt"/>
              </a:rPr>
              <a:t>Lunch</a:t>
            </a:r>
          </a:p>
          <a:p>
            <a:r>
              <a:rPr lang="en-GB" altLang="en-US" dirty="0">
                <a:latin typeface="+mj-lt"/>
              </a:rPr>
              <a:t>Foundation subjects</a:t>
            </a:r>
          </a:p>
          <a:p>
            <a:r>
              <a:rPr lang="en-GB" altLang="en-US" dirty="0">
                <a:latin typeface="+mj-lt"/>
              </a:rPr>
              <a:t>Afternoon play</a:t>
            </a:r>
          </a:p>
          <a:p>
            <a:r>
              <a:rPr lang="en-GB" altLang="en-US" dirty="0">
                <a:latin typeface="+mj-lt"/>
              </a:rPr>
              <a:t>Foundation subjects</a:t>
            </a:r>
          </a:p>
          <a:p>
            <a:pPr marL="0" indent="0">
              <a:buNone/>
            </a:pPr>
            <a:endParaRPr lang="en-GB" dirty="0"/>
          </a:p>
          <a:p>
            <a:pPr marL="0" indent="0">
              <a:buNone/>
            </a:pPr>
            <a:endParaRPr lang="en-GB" dirty="0"/>
          </a:p>
        </p:txBody>
      </p:sp>
      <p:sp>
        <p:nvSpPr>
          <p:cNvPr id="5" name="Rectangle 4">
            <a:extLst>
              <a:ext uri="{FF2B5EF4-FFF2-40B4-BE49-F238E27FC236}">
                <a16:creationId xmlns:a16="http://schemas.microsoft.com/office/drawing/2014/main" id="{59DFD628-6006-4E87-A4CA-6AFE2429A9FB}"/>
              </a:ext>
            </a:extLst>
          </p:cNvPr>
          <p:cNvSpPr/>
          <p:nvPr/>
        </p:nvSpPr>
        <p:spPr>
          <a:xfrm>
            <a:off x="7341327" y="1663337"/>
            <a:ext cx="4554582" cy="38013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800" dirty="0">
                <a:ln w="0"/>
                <a:solidFill>
                  <a:schemeClr val="tx1"/>
                </a:solidFill>
                <a:effectLst>
                  <a:outerShdw blurRad="38100" dist="19050" dir="2700000" algn="tl" rotWithShape="0">
                    <a:schemeClr val="dk1">
                      <a:alpha val="40000"/>
                    </a:schemeClr>
                  </a:outerShdw>
                </a:effectLst>
              </a:rPr>
              <a:t>Other staff</a:t>
            </a:r>
          </a:p>
          <a:p>
            <a:pPr algn="ctr"/>
            <a:endParaRPr lang="en-GB" sz="2800" dirty="0">
              <a:ln w="0"/>
              <a:solidFill>
                <a:schemeClr val="tx1"/>
              </a:solidFill>
              <a:effectLst>
                <a:outerShdw blurRad="38100" dist="19050" dir="2700000" algn="tl" rotWithShape="0">
                  <a:schemeClr val="dk1">
                    <a:alpha val="40000"/>
                  </a:schemeClr>
                </a:outerShdw>
              </a:effectLst>
            </a:endParaRPr>
          </a:p>
          <a:p>
            <a:pPr algn="ctr"/>
            <a:r>
              <a:rPr lang="en-GB" sz="2800" dirty="0">
                <a:ln w="0"/>
                <a:solidFill>
                  <a:schemeClr val="tx1"/>
                </a:solidFill>
                <a:effectLst>
                  <a:outerShdw blurRad="38100" dist="19050" dir="2700000" algn="tl" rotWithShape="0">
                    <a:schemeClr val="dk1">
                      <a:alpha val="40000"/>
                    </a:schemeClr>
                  </a:outerShdw>
                </a:effectLst>
              </a:rPr>
              <a:t>Music – Jeannie</a:t>
            </a:r>
          </a:p>
          <a:p>
            <a:pPr algn="ctr"/>
            <a:r>
              <a:rPr lang="en-GB" sz="2800" dirty="0">
                <a:ln w="0"/>
                <a:solidFill>
                  <a:schemeClr val="tx1"/>
                </a:solidFill>
                <a:effectLst>
                  <a:outerShdw blurRad="38100" dist="19050" dir="2700000" algn="tl" rotWithShape="0">
                    <a:schemeClr val="dk1">
                      <a:alpha val="40000"/>
                    </a:schemeClr>
                  </a:outerShdw>
                </a:effectLst>
              </a:rPr>
              <a:t>Art – Siobhan</a:t>
            </a:r>
          </a:p>
          <a:p>
            <a:pPr algn="ctr"/>
            <a:r>
              <a:rPr lang="en-GB" sz="2800" i="1" dirty="0">
                <a:ln w="0"/>
                <a:solidFill>
                  <a:schemeClr val="tx1"/>
                </a:solidFill>
                <a:effectLst>
                  <a:outerShdw blurRad="38100" dist="19050" dir="2700000" algn="tl" rotWithShape="0">
                    <a:schemeClr val="dk1">
                      <a:alpha val="40000"/>
                    </a:schemeClr>
                  </a:outerShdw>
                </a:effectLst>
              </a:rPr>
              <a:t>On a Wednesday we will not be present at morning drop-off. </a:t>
            </a:r>
          </a:p>
          <a:p>
            <a:pPr algn="ctr"/>
            <a:endParaRPr lang="en-GB" sz="2800" dirty="0">
              <a:ln w="0"/>
              <a:solidFill>
                <a:schemeClr val="tx1"/>
              </a:solidFill>
              <a:effectLst>
                <a:outerShdw blurRad="38100" dist="19050" dir="2700000" algn="tl" rotWithShape="0">
                  <a:schemeClr val="dk1">
                    <a:alpha val="40000"/>
                  </a:schemeClr>
                </a:outerShdw>
              </a:effectLst>
            </a:endParaRPr>
          </a:p>
          <a:p>
            <a:pPr algn="ctr"/>
            <a:r>
              <a:rPr lang="en-GB" sz="2800" dirty="0">
                <a:ln w="0"/>
                <a:solidFill>
                  <a:schemeClr val="tx1"/>
                </a:solidFill>
                <a:effectLst>
                  <a:outerShdw blurRad="38100" dist="19050" dir="2700000" algn="tl" rotWithShape="0">
                    <a:schemeClr val="dk1">
                      <a:alpha val="40000"/>
                    </a:schemeClr>
                  </a:outerShdw>
                </a:effectLst>
              </a:rPr>
              <a:t>Swimming Teacher - Jack</a:t>
            </a:r>
          </a:p>
        </p:txBody>
      </p:sp>
    </p:spTree>
    <p:extLst>
      <p:ext uri="{BB962C8B-B14F-4D97-AF65-F5344CB8AC3E}">
        <p14:creationId xmlns:p14="http://schemas.microsoft.com/office/powerpoint/2010/main" val="4021063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24D70-972F-1A01-2A08-4C5EABD1C8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B71D8-7CEB-1515-AD12-AC505A4F93B9}"/>
              </a:ext>
            </a:extLst>
          </p:cNvPr>
          <p:cNvSpPr>
            <a:spLocks noGrp="1"/>
          </p:cNvSpPr>
          <p:nvPr>
            <p:ph type="title"/>
          </p:nvPr>
        </p:nvSpPr>
        <p:spPr>
          <a:xfrm>
            <a:off x="135467" y="0"/>
            <a:ext cx="10515600" cy="1325563"/>
          </a:xfrm>
        </p:spPr>
        <p:txBody>
          <a:bodyPr/>
          <a:lstStyle/>
          <a:p>
            <a:r>
              <a:rPr lang="en-GB" sz="5400" b="1" dirty="0"/>
              <a:t>Class timetables</a:t>
            </a:r>
            <a:endParaRPr lang="en-GB" sz="5400" i="1" dirty="0"/>
          </a:p>
        </p:txBody>
      </p:sp>
      <p:sp>
        <p:nvSpPr>
          <p:cNvPr id="4" name="Content Placeholder 2">
            <a:extLst>
              <a:ext uri="{FF2B5EF4-FFF2-40B4-BE49-F238E27FC236}">
                <a16:creationId xmlns:a16="http://schemas.microsoft.com/office/drawing/2014/main" id="{8845C73E-ADA5-8AB5-898C-D4BC004A1C53}"/>
              </a:ext>
            </a:extLst>
          </p:cNvPr>
          <p:cNvSpPr>
            <a:spLocks noGrp="1"/>
          </p:cNvSpPr>
          <p:nvPr>
            <p:ph idx="1"/>
          </p:nvPr>
        </p:nvSpPr>
        <p:spPr>
          <a:xfrm>
            <a:off x="613913" y="2575181"/>
            <a:ext cx="10515600" cy="5007437"/>
          </a:xfrm>
        </p:spPr>
        <p:txBody>
          <a:bodyPr>
            <a:normAutofit/>
          </a:bodyPr>
          <a:lstStyle/>
          <a:p>
            <a:r>
              <a:rPr lang="en-GB" altLang="en-US" dirty="0">
                <a:latin typeface="+mj-lt"/>
              </a:rPr>
              <a:t>We will send these to you via email.</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3727372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77935"/>
            <a:ext cx="10515600" cy="3999028"/>
          </a:xfrm>
        </p:spPr>
        <p:txBody>
          <a:bodyPr/>
          <a:lstStyle/>
          <a:p>
            <a:pPr marL="0" indent="0">
              <a:buNone/>
            </a:pPr>
            <a:endParaRPr lang="en-GB" dirty="0"/>
          </a:p>
          <a:p>
            <a:pPr marL="0" indent="0">
              <a:buNone/>
            </a:pPr>
            <a:r>
              <a:rPr lang="en-GB" dirty="0"/>
              <a:t>At Campsbourne, we teach the White Rose maths program to the children. </a:t>
            </a:r>
          </a:p>
          <a:p>
            <a:pPr marL="0" indent="0">
              <a:buNone/>
            </a:pPr>
            <a:r>
              <a:rPr lang="en-GB" dirty="0"/>
              <a:t>Children develop a deeper understanding over time through concrete and abstract learning opportunities whilst applying mathematical concepts to a wide range of reasoning problems.</a:t>
            </a:r>
          </a:p>
          <a:p>
            <a:endParaRPr lang="en-GB" dirty="0"/>
          </a:p>
        </p:txBody>
      </p:sp>
      <p:pic>
        <p:nvPicPr>
          <p:cNvPr id="2052" name="Picture 4" descr="Charnwood Primary Academ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2935"/>
            <a:ext cx="3810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1200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876" y="2119745"/>
            <a:ext cx="11660697" cy="4057218"/>
          </a:xfrm>
        </p:spPr>
        <p:txBody>
          <a:bodyPr>
            <a:normAutofit/>
          </a:bodyPr>
          <a:lstStyle/>
          <a:p>
            <a:pPr marL="0" indent="0">
              <a:buNone/>
            </a:pPr>
            <a:r>
              <a:rPr lang="en-GB" dirty="0">
                <a:latin typeface="+mj-lt"/>
              </a:rPr>
              <a:t>Sounds-Write is how we teach reading, spelling and writing.</a:t>
            </a:r>
          </a:p>
          <a:p>
            <a:pPr marL="0" indent="0">
              <a:buNone/>
            </a:pPr>
            <a:r>
              <a:rPr lang="en-GB" dirty="0">
                <a:latin typeface="+mj-lt"/>
              </a:rPr>
              <a:t>Children receive daily Sounds-Write lessons. </a:t>
            </a:r>
          </a:p>
          <a:p>
            <a:pPr marL="0" indent="0">
              <a:buNone/>
            </a:pPr>
            <a:r>
              <a:rPr lang="en-GB" dirty="0">
                <a:latin typeface="+mj-lt"/>
              </a:rPr>
              <a:t>In Year 2 to Year 6 the lessons focus on spelling. </a:t>
            </a:r>
          </a:p>
          <a:p>
            <a:pPr marL="0" indent="0">
              <a:buNone/>
            </a:pPr>
            <a:r>
              <a:rPr lang="en-GB" dirty="0">
                <a:latin typeface="+mj-lt"/>
              </a:rPr>
              <a:t>We focus on building words using the different sounds before moving onto polysyllabic words.</a:t>
            </a:r>
          </a:p>
        </p:txBody>
      </p:sp>
      <p:pic>
        <p:nvPicPr>
          <p:cNvPr id="3074" name="Picture 2" descr="Home | Sounds Write Sounds Write - first rate phonics | An exciting, new  approach to the teaching of reading, spelling and writing An exciting, new  approach to the teaching of rea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3452" y="0"/>
            <a:ext cx="2388121" cy="172023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50876" y="100339"/>
            <a:ext cx="4689764" cy="923330"/>
          </a:xfrm>
          <a:prstGeom prst="rect">
            <a:avLst/>
          </a:prstGeom>
          <a:noFill/>
        </p:spPr>
        <p:txBody>
          <a:bodyPr wrap="square" rtlCol="0">
            <a:spAutoFit/>
          </a:bodyPr>
          <a:lstStyle/>
          <a:p>
            <a:r>
              <a:rPr lang="en-GB" sz="5400" b="1" dirty="0">
                <a:latin typeface="+mj-lt"/>
              </a:rPr>
              <a:t>Sounds Write</a:t>
            </a:r>
          </a:p>
        </p:txBody>
      </p:sp>
    </p:spTree>
    <p:extLst>
      <p:ext uri="{BB962C8B-B14F-4D97-AF65-F5344CB8AC3E}">
        <p14:creationId xmlns:p14="http://schemas.microsoft.com/office/powerpoint/2010/main" val="1479831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28E5FB0-537B-4148-B1FB-9D1E19CBCBCB}"/>
              </a:ext>
            </a:extLst>
          </p:cNvPr>
          <p:cNvSpPr txBox="1"/>
          <p:nvPr/>
        </p:nvSpPr>
        <p:spPr>
          <a:xfrm>
            <a:off x="213323" y="393777"/>
            <a:ext cx="3497032" cy="1754326"/>
          </a:xfrm>
          <a:prstGeom prst="rect">
            <a:avLst/>
          </a:prstGeom>
          <a:noFill/>
        </p:spPr>
        <p:txBody>
          <a:bodyPr wrap="square" rtlCol="0">
            <a:spAutoFit/>
          </a:bodyPr>
          <a:lstStyle/>
          <a:p>
            <a:r>
              <a:rPr lang="en-GB" sz="5400" b="1" dirty="0">
                <a:latin typeface="+mj-lt"/>
              </a:rPr>
              <a:t>Guided Reading</a:t>
            </a:r>
          </a:p>
        </p:txBody>
      </p:sp>
      <p:sp>
        <p:nvSpPr>
          <p:cNvPr id="6" name="Rectangle 5"/>
          <p:cNvSpPr/>
          <p:nvPr/>
        </p:nvSpPr>
        <p:spPr>
          <a:xfrm>
            <a:off x="557978" y="4001786"/>
            <a:ext cx="10358534" cy="2554545"/>
          </a:xfrm>
          <a:prstGeom prst="rect">
            <a:avLst/>
          </a:prstGeom>
        </p:spPr>
        <p:txBody>
          <a:bodyPr wrap="square">
            <a:spAutoFit/>
          </a:bodyPr>
          <a:lstStyle/>
          <a:p>
            <a:r>
              <a:rPr lang="en-GB" sz="2000" dirty="0">
                <a:solidFill>
                  <a:srgbClr val="FF0000"/>
                </a:solidFill>
                <a:latin typeface="+mj-lt"/>
              </a:rPr>
              <a:t>Children’s guided reading books are changed every </a:t>
            </a:r>
            <a:r>
              <a:rPr lang="en-GB" sz="2000" u="sng" dirty="0">
                <a:solidFill>
                  <a:srgbClr val="FF0000"/>
                </a:solidFill>
                <a:latin typeface="+mj-lt"/>
              </a:rPr>
              <a:t>Friday, </a:t>
            </a:r>
            <a:r>
              <a:rPr lang="en-GB" sz="2000" dirty="0">
                <a:solidFill>
                  <a:srgbClr val="FF0000"/>
                </a:solidFill>
                <a:latin typeface="+mj-lt"/>
              </a:rPr>
              <a:t>you will also receive a book to write in.</a:t>
            </a:r>
            <a:endParaRPr lang="en-GB" sz="2000" dirty="0">
              <a:latin typeface="+mj-lt"/>
            </a:endParaRPr>
          </a:p>
          <a:p>
            <a:r>
              <a:rPr lang="en-GB" sz="2000" dirty="0">
                <a:solidFill>
                  <a:srgbClr val="0070C0"/>
                </a:solidFill>
                <a:latin typeface="+mj-lt"/>
              </a:rPr>
              <a:t>2 Moore visit the library every other Tuesday</a:t>
            </a:r>
          </a:p>
          <a:p>
            <a:r>
              <a:rPr lang="en-GB" sz="2000" dirty="0">
                <a:solidFill>
                  <a:srgbClr val="0070C0"/>
                </a:solidFill>
                <a:latin typeface="+mj-lt"/>
              </a:rPr>
              <a:t>2 Hepworth visit the library every other Thursday </a:t>
            </a:r>
          </a:p>
          <a:p>
            <a:endParaRPr lang="en-GB" sz="2000" dirty="0">
              <a:latin typeface="+mj-lt"/>
            </a:endParaRPr>
          </a:p>
          <a:p>
            <a:r>
              <a:rPr lang="en-GB" sz="2000" dirty="0">
                <a:latin typeface="+mj-lt"/>
              </a:rPr>
              <a:t>The focus of reading in year 2 is on comprehension as well as fluency. Please do not be alarmed if your child has already read the text they bring home.</a:t>
            </a:r>
          </a:p>
          <a:p>
            <a:endParaRPr lang="en-GB" sz="2000" dirty="0">
              <a:latin typeface="+mj-lt"/>
            </a:endParaRPr>
          </a:p>
          <a:p>
            <a:r>
              <a:rPr lang="en-GB" sz="2000" dirty="0">
                <a:latin typeface="+mj-lt"/>
              </a:rPr>
              <a:t>N.B. Phonics based reading groups for those children who need a little more practise.</a:t>
            </a:r>
          </a:p>
        </p:txBody>
      </p:sp>
      <p:pic>
        <p:nvPicPr>
          <p:cNvPr id="4" name="Picture 3">
            <a:extLst>
              <a:ext uri="{FF2B5EF4-FFF2-40B4-BE49-F238E27FC236}">
                <a16:creationId xmlns:a16="http://schemas.microsoft.com/office/drawing/2014/main" id="{C8F296FD-7289-4571-A191-324899FC0091}"/>
              </a:ext>
            </a:extLst>
          </p:cNvPr>
          <p:cNvPicPr>
            <a:picLocks noChangeAspect="1"/>
          </p:cNvPicPr>
          <p:nvPr/>
        </p:nvPicPr>
        <p:blipFill>
          <a:blip r:embed="rId2"/>
          <a:stretch>
            <a:fillRect/>
          </a:stretch>
        </p:blipFill>
        <p:spPr>
          <a:xfrm>
            <a:off x="4005943" y="135661"/>
            <a:ext cx="7486278" cy="3697491"/>
          </a:xfrm>
          <a:prstGeom prst="rect">
            <a:avLst/>
          </a:prstGeom>
        </p:spPr>
      </p:pic>
    </p:spTree>
    <p:extLst>
      <p:ext uri="{BB962C8B-B14F-4D97-AF65-F5344CB8AC3E}">
        <p14:creationId xmlns:p14="http://schemas.microsoft.com/office/powerpoint/2010/main" val="3995109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endParaRPr lang="en-GB" dirty="0">
              <a:solidFill>
                <a:srgbClr val="FF0000"/>
              </a:solidFill>
              <a:latin typeface="Berlin Sans FB" panose="020E0602020502020306" pitchFamily="34" charset="0"/>
            </a:endParaRPr>
          </a:p>
          <a:p>
            <a:pPr algn="just"/>
            <a:r>
              <a:rPr lang="en-GB" dirty="0">
                <a:latin typeface="+mj-lt"/>
              </a:rPr>
              <a:t>Across the school we teach literacy through our Talk for Writing program. </a:t>
            </a:r>
          </a:p>
          <a:p>
            <a:pPr algn="just"/>
            <a:r>
              <a:rPr lang="en-GB" dirty="0">
                <a:latin typeface="+mj-lt"/>
              </a:rPr>
              <a:t>Enables children to imitate the key language they need for a particular topic orally before they try reading and analysing it. </a:t>
            </a:r>
          </a:p>
          <a:p>
            <a:pPr algn="just"/>
            <a:r>
              <a:rPr lang="en-GB" dirty="0">
                <a:latin typeface="+mj-lt"/>
              </a:rPr>
              <a:t>We imitate, innovate and invent a text.</a:t>
            </a:r>
          </a:p>
          <a:p>
            <a:r>
              <a:rPr lang="en-GB" dirty="0">
                <a:latin typeface="+mj-lt"/>
              </a:rPr>
              <a:t>You can find out more information at </a:t>
            </a:r>
            <a:r>
              <a:rPr lang="en-GB" dirty="0">
                <a:latin typeface="+mj-lt"/>
                <a:hlinkClick r:id="rId2"/>
              </a:rPr>
              <a:t>www.talk4writing.com/about</a:t>
            </a:r>
            <a:endParaRPr lang="en-GB" dirty="0">
              <a:latin typeface="+mj-lt"/>
            </a:endParaRPr>
          </a:p>
          <a:p>
            <a:pPr algn="just"/>
            <a:endParaRPr lang="en-GB" dirty="0"/>
          </a:p>
          <a:p>
            <a:endParaRPr lang="en-GB" dirty="0"/>
          </a:p>
        </p:txBody>
      </p:sp>
      <p:pic>
        <p:nvPicPr>
          <p:cNvPr id="1026" name="Picture 2" descr="Training and Services | St. George's School, Batterse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694" y="286834"/>
            <a:ext cx="7364518" cy="1922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012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normAutofit/>
          </a:bodyPr>
          <a:lstStyle/>
          <a:p>
            <a:r>
              <a:rPr lang="en-GB" sz="5400" b="1" dirty="0"/>
              <a:t>Assessment (Year 2)</a:t>
            </a:r>
          </a:p>
        </p:txBody>
      </p:sp>
      <p:sp>
        <p:nvSpPr>
          <p:cNvPr id="3" name="Content Placeholder 2"/>
          <p:cNvSpPr>
            <a:spLocks noGrp="1"/>
          </p:cNvSpPr>
          <p:nvPr>
            <p:ph idx="1"/>
          </p:nvPr>
        </p:nvSpPr>
        <p:spPr>
          <a:xfrm>
            <a:off x="838200" y="1530221"/>
            <a:ext cx="10515600" cy="3694922"/>
          </a:xfrm>
        </p:spPr>
        <p:txBody>
          <a:bodyPr>
            <a:normAutofit/>
          </a:bodyPr>
          <a:lstStyle/>
          <a:p>
            <a:endParaRPr lang="en-GB" dirty="0">
              <a:latin typeface="+mj-lt"/>
            </a:endParaRPr>
          </a:p>
          <a:p>
            <a:pPr marL="0" indent="0">
              <a:buNone/>
            </a:pPr>
            <a:endParaRPr lang="en-GB" dirty="0">
              <a:latin typeface="+mj-lt"/>
            </a:endParaRPr>
          </a:p>
          <a:p>
            <a:r>
              <a:rPr lang="en-GB" dirty="0">
                <a:latin typeface="+mj-lt"/>
              </a:rPr>
              <a:t>On-going</a:t>
            </a:r>
          </a:p>
          <a:p>
            <a:r>
              <a:rPr lang="en-GB" dirty="0">
                <a:latin typeface="+mj-lt"/>
              </a:rPr>
              <a:t>Weekly spelling challenges</a:t>
            </a:r>
          </a:p>
          <a:p>
            <a:r>
              <a:rPr lang="en-GB" dirty="0">
                <a:latin typeface="+mj-lt"/>
              </a:rPr>
              <a:t>End of Autumn and Summer assessments </a:t>
            </a:r>
          </a:p>
          <a:p>
            <a:pPr marL="0" indent="0">
              <a:buNone/>
            </a:pPr>
            <a:endParaRPr lang="en-GB" dirty="0">
              <a:latin typeface="+mj-lt"/>
            </a:endParaRPr>
          </a:p>
        </p:txBody>
      </p:sp>
    </p:spTree>
    <p:extLst>
      <p:ext uri="{BB962C8B-B14F-4D97-AF65-F5344CB8AC3E}">
        <p14:creationId xmlns:p14="http://schemas.microsoft.com/office/powerpoint/2010/main" val="4062058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b="1" dirty="0"/>
              <a:t>Educational Visits / Trips and Performances</a:t>
            </a:r>
          </a:p>
        </p:txBody>
      </p:sp>
      <p:sp>
        <p:nvSpPr>
          <p:cNvPr id="3" name="Content Placeholder 2"/>
          <p:cNvSpPr>
            <a:spLocks noGrp="1"/>
          </p:cNvSpPr>
          <p:nvPr>
            <p:ph idx="1"/>
          </p:nvPr>
        </p:nvSpPr>
        <p:spPr/>
        <p:txBody>
          <a:bodyPr/>
          <a:lstStyle/>
          <a:p>
            <a:r>
              <a:rPr lang="en-GB" b="1" dirty="0">
                <a:latin typeface="+mj-lt"/>
              </a:rPr>
              <a:t>1</a:t>
            </a:r>
            <a:r>
              <a:rPr lang="en-GB" b="1" baseline="30000" dirty="0">
                <a:latin typeface="+mj-lt"/>
              </a:rPr>
              <a:t>st</a:t>
            </a:r>
            <a:r>
              <a:rPr lang="en-GB" b="1" dirty="0">
                <a:latin typeface="+mj-lt"/>
              </a:rPr>
              <a:t> December 12:30: Cinderella on Ice at Alexandra Palace</a:t>
            </a:r>
          </a:p>
          <a:p>
            <a:pPr marL="0" indent="0">
              <a:buNone/>
            </a:pPr>
            <a:endParaRPr lang="en-GB" b="1" dirty="0">
              <a:latin typeface="+mj-lt"/>
            </a:endParaRPr>
          </a:p>
          <a:p>
            <a:pPr marL="0" indent="0">
              <a:buNone/>
            </a:pPr>
            <a:r>
              <a:rPr lang="en-GB" b="1" dirty="0">
                <a:latin typeface="+mj-lt"/>
              </a:rPr>
              <a:t>Dates TBC:</a:t>
            </a:r>
          </a:p>
          <a:p>
            <a:r>
              <a:rPr lang="en-GB" b="1" dirty="0">
                <a:latin typeface="+mj-lt"/>
              </a:rPr>
              <a:t>Autumn term</a:t>
            </a:r>
            <a:r>
              <a:rPr lang="en-GB" dirty="0">
                <a:latin typeface="+mj-lt"/>
              </a:rPr>
              <a:t>: Alexandra Palace/Park</a:t>
            </a:r>
          </a:p>
          <a:p>
            <a:r>
              <a:rPr lang="en-GB" b="1" dirty="0">
                <a:latin typeface="+mj-lt"/>
              </a:rPr>
              <a:t>Spring term</a:t>
            </a:r>
            <a:r>
              <a:rPr lang="en-GB" dirty="0">
                <a:latin typeface="+mj-lt"/>
              </a:rPr>
              <a:t>: Science Museum</a:t>
            </a:r>
          </a:p>
          <a:p>
            <a:r>
              <a:rPr lang="en-GB" b="1" dirty="0">
                <a:latin typeface="+mj-lt"/>
              </a:rPr>
              <a:t>Summer term</a:t>
            </a:r>
            <a:r>
              <a:rPr lang="en-GB" dirty="0">
                <a:latin typeface="+mj-lt"/>
              </a:rPr>
              <a:t>: Go Ape</a:t>
            </a:r>
            <a:endParaRPr lang="en-GB" dirty="0"/>
          </a:p>
        </p:txBody>
      </p:sp>
      <p:pic>
        <p:nvPicPr>
          <p:cNvPr id="4" name="Picture 3">
            <a:extLst>
              <a:ext uri="{FF2B5EF4-FFF2-40B4-BE49-F238E27FC236}">
                <a16:creationId xmlns:a16="http://schemas.microsoft.com/office/drawing/2014/main" id="{9559DAE8-B576-418F-A25A-BF4B1B1CD9C9}"/>
              </a:ext>
            </a:extLst>
          </p:cNvPr>
          <p:cNvPicPr>
            <a:picLocks noChangeAspect="1"/>
          </p:cNvPicPr>
          <p:nvPr/>
        </p:nvPicPr>
        <p:blipFill>
          <a:blip r:embed="rId2"/>
          <a:stretch>
            <a:fillRect/>
          </a:stretch>
        </p:blipFill>
        <p:spPr>
          <a:xfrm>
            <a:off x="8059950" y="4627313"/>
            <a:ext cx="2803440" cy="1865562"/>
          </a:xfrm>
          <a:prstGeom prst="rect">
            <a:avLst/>
          </a:prstGeom>
        </p:spPr>
      </p:pic>
      <p:pic>
        <p:nvPicPr>
          <p:cNvPr id="5" name="Picture 4">
            <a:extLst>
              <a:ext uri="{FF2B5EF4-FFF2-40B4-BE49-F238E27FC236}">
                <a16:creationId xmlns:a16="http://schemas.microsoft.com/office/drawing/2014/main" id="{8C208806-28E8-4A8E-9138-94315172164F}"/>
              </a:ext>
            </a:extLst>
          </p:cNvPr>
          <p:cNvPicPr>
            <a:picLocks noChangeAspect="1"/>
          </p:cNvPicPr>
          <p:nvPr/>
        </p:nvPicPr>
        <p:blipFill>
          <a:blip r:embed="rId3"/>
          <a:stretch>
            <a:fillRect/>
          </a:stretch>
        </p:blipFill>
        <p:spPr>
          <a:xfrm>
            <a:off x="1622097" y="4937424"/>
            <a:ext cx="2337427" cy="1555451"/>
          </a:xfrm>
          <a:prstGeom prst="rect">
            <a:avLst/>
          </a:prstGeom>
        </p:spPr>
      </p:pic>
    </p:spTree>
    <p:extLst>
      <p:ext uri="{BB962C8B-B14F-4D97-AF65-F5344CB8AC3E}">
        <p14:creationId xmlns:p14="http://schemas.microsoft.com/office/powerpoint/2010/main" val="3446265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40461" y="3193534"/>
            <a:ext cx="9144000" cy="2387600"/>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sz="8000" b="1">
                <a:latin typeface="Berlin Sans FB Demi" panose="020E0802020502020306" pitchFamily="34" charset="0"/>
              </a:rPr>
            </a:br>
            <a:br>
              <a:rPr lang="en-GB" sz="8000" b="1">
                <a:latin typeface="Berlin Sans FB Demi" panose="020E0802020502020306" pitchFamily="34" charset="0"/>
              </a:rPr>
            </a:br>
            <a:endParaRPr lang="en-GB" sz="3600" b="1" dirty="0">
              <a:latin typeface="Berlin Sans FB Demi" panose="020E0802020502020306" pitchFamily="34" charset="0"/>
            </a:endParaRPr>
          </a:p>
        </p:txBody>
      </p:sp>
      <p:sp>
        <p:nvSpPr>
          <p:cNvPr id="4" name="TextBox 3"/>
          <p:cNvSpPr txBox="1"/>
          <p:nvPr/>
        </p:nvSpPr>
        <p:spPr>
          <a:xfrm>
            <a:off x="585217" y="436608"/>
            <a:ext cx="10771632" cy="923330"/>
          </a:xfrm>
          <a:prstGeom prst="rect">
            <a:avLst/>
          </a:prstGeom>
          <a:noFill/>
        </p:spPr>
        <p:txBody>
          <a:bodyPr wrap="square" rtlCol="0">
            <a:spAutoFit/>
          </a:bodyPr>
          <a:lstStyle/>
          <a:p>
            <a:r>
              <a:rPr lang="en-GB" sz="5400" b="1" dirty="0">
                <a:latin typeface="+mj-lt"/>
              </a:rPr>
              <a:t>Physical Education</a:t>
            </a:r>
          </a:p>
        </p:txBody>
      </p:sp>
      <p:sp>
        <p:nvSpPr>
          <p:cNvPr id="5" name="Rectangle 4"/>
          <p:cNvSpPr/>
          <p:nvPr/>
        </p:nvSpPr>
        <p:spPr>
          <a:xfrm>
            <a:off x="822959" y="1676571"/>
            <a:ext cx="10533889" cy="1384995"/>
          </a:xfrm>
          <a:prstGeom prst="rect">
            <a:avLst/>
          </a:prstGeom>
        </p:spPr>
        <p:txBody>
          <a:bodyPr wrap="square">
            <a:spAutoFit/>
          </a:bodyPr>
          <a:lstStyle/>
          <a:p>
            <a:r>
              <a:rPr lang="en-GB" sz="2800" b="1" dirty="0">
                <a:latin typeface="+mj-lt"/>
              </a:rPr>
              <a:t>Swimming</a:t>
            </a:r>
            <a:r>
              <a:rPr lang="en-GB" sz="2800" dirty="0">
                <a:latin typeface="+mj-lt"/>
              </a:rPr>
              <a:t>: Swaps every half term between group A and B</a:t>
            </a:r>
          </a:p>
          <a:p>
            <a:pPr marL="457200" indent="-457200">
              <a:buFont typeface="Arial" panose="020B0604020202020204" pitchFamily="34" charset="0"/>
              <a:buChar char="•"/>
            </a:pPr>
            <a:r>
              <a:rPr lang="en-GB" sz="2800" dirty="0">
                <a:latin typeface="+mj-lt"/>
              </a:rPr>
              <a:t>Hepworth – Thursday</a:t>
            </a:r>
          </a:p>
          <a:p>
            <a:pPr marL="457200" indent="-457200">
              <a:buFont typeface="Arial" panose="020B0604020202020204" pitchFamily="34" charset="0"/>
              <a:buChar char="•"/>
            </a:pPr>
            <a:r>
              <a:rPr lang="en-GB" sz="2800" dirty="0">
                <a:latin typeface="+mj-lt"/>
              </a:rPr>
              <a:t>Moore - Friday</a:t>
            </a:r>
          </a:p>
        </p:txBody>
      </p:sp>
      <p:sp>
        <p:nvSpPr>
          <p:cNvPr id="6" name="Rectangle 5"/>
          <p:cNvSpPr/>
          <p:nvPr/>
        </p:nvSpPr>
        <p:spPr>
          <a:xfrm>
            <a:off x="822959" y="3378199"/>
            <a:ext cx="10533889" cy="2677656"/>
          </a:xfrm>
          <a:prstGeom prst="rect">
            <a:avLst/>
          </a:prstGeom>
        </p:spPr>
        <p:txBody>
          <a:bodyPr wrap="square">
            <a:spAutoFit/>
          </a:bodyPr>
          <a:lstStyle/>
          <a:p>
            <a:r>
              <a:rPr lang="en-GB" sz="2800" b="1" dirty="0">
                <a:latin typeface="+mj-lt"/>
              </a:rPr>
              <a:t>PE</a:t>
            </a:r>
            <a:r>
              <a:rPr lang="en-GB" sz="2800" dirty="0">
                <a:latin typeface="+mj-lt"/>
              </a:rPr>
              <a:t>:</a:t>
            </a:r>
          </a:p>
          <a:p>
            <a:pPr marL="457200" indent="-457200">
              <a:buFont typeface="Arial" panose="020B0604020202020204" pitchFamily="34" charset="0"/>
              <a:buChar char="•"/>
            </a:pPr>
            <a:r>
              <a:rPr lang="en-GB" sz="2800" dirty="0">
                <a:latin typeface="+mj-lt"/>
              </a:rPr>
              <a:t>Moore – Wednesday for all (gym)         </a:t>
            </a:r>
          </a:p>
          <a:p>
            <a:r>
              <a:rPr lang="en-GB" sz="2800" dirty="0">
                <a:latin typeface="+mj-lt"/>
              </a:rPr>
              <a:t>      Friday (for those who are not swimming, outside)</a:t>
            </a:r>
          </a:p>
          <a:p>
            <a:pPr marL="457200" indent="-457200">
              <a:buFont typeface="Arial" panose="020B0604020202020204" pitchFamily="34" charset="0"/>
              <a:buChar char="•"/>
            </a:pPr>
            <a:endParaRPr lang="en-GB" sz="2800" dirty="0">
              <a:latin typeface="+mj-lt"/>
            </a:endParaRPr>
          </a:p>
          <a:p>
            <a:pPr marL="457200" indent="-457200">
              <a:buFont typeface="Arial" panose="020B0604020202020204" pitchFamily="34" charset="0"/>
              <a:buChar char="•"/>
            </a:pPr>
            <a:r>
              <a:rPr lang="en-GB" sz="2800" dirty="0">
                <a:latin typeface="+mj-lt"/>
              </a:rPr>
              <a:t>Hepworth – Monday for all (gym)    </a:t>
            </a:r>
          </a:p>
          <a:p>
            <a:r>
              <a:rPr lang="en-GB" sz="2800" dirty="0">
                <a:latin typeface="+mj-lt"/>
              </a:rPr>
              <a:t>      Thursday (for those who are not swimming</a:t>
            </a:r>
            <a:r>
              <a:rPr lang="en-GB" sz="2800" dirty="0"/>
              <a:t> , outside</a:t>
            </a:r>
            <a:r>
              <a:rPr lang="en-GB" sz="2800" dirty="0">
                <a:latin typeface="+mj-lt"/>
              </a:rPr>
              <a:t>) </a:t>
            </a:r>
          </a:p>
        </p:txBody>
      </p:sp>
    </p:spTree>
    <p:extLst>
      <p:ext uri="{BB962C8B-B14F-4D97-AF65-F5344CB8AC3E}">
        <p14:creationId xmlns:p14="http://schemas.microsoft.com/office/powerpoint/2010/main" val="2702379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40461" y="3193534"/>
            <a:ext cx="9144000" cy="2387600"/>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sz="8000" b="1">
                <a:latin typeface="Berlin Sans FB Demi" panose="020E0802020502020306" pitchFamily="34" charset="0"/>
              </a:rPr>
            </a:br>
            <a:br>
              <a:rPr lang="en-GB" sz="8000" b="1">
                <a:latin typeface="Berlin Sans FB Demi" panose="020E0802020502020306" pitchFamily="34" charset="0"/>
              </a:rPr>
            </a:br>
            <a:endParaRPr lang="en-GB" sz="3600" b="1" dirty="0">
              <a:latin typeface="Berlin Sans FB Demi" panose="020E0802020502020306" pitchFamily="34" charset="0"/>
            </a:endParaRPr>
          </a:p>
        </p:txBody>
      </p:sp>
      <p:sp>
        <p:nvSpPr>
          <p:cNvPr id="3" name="TextBox 2"/>
          <p:cNvSpPr txBox="1"/>
          <p:nvPr/>
        </p:nvSpPr>
        <p:spPr>
          <a:xfrm>
            <a:off x="1114956" y="352643"/>
            <a:ext cx="8024327" cy="923330"/>
          </a:xfrm>
          <a:prstGeom prst="rect">
            <a:avLst/>
          </a:prstGeom>
          <a:noFill/>
        </p:spPr>
        <p:txBody>
          <a:bodyPr wrap="square" rtlCol="0">
            <a:spAutoFit/>
          </a:bodyPr>
          <a:lstStyle/>
          <a:p>
            <a:r>
              <a:rPr lang="en-GB" sz="5400" b="1" dirty="0">
                <a:latin typeface="+mj-lt"/>
              </a:rPr>
              <a:t>Behaviour</a:t>
            </a:r>
          </a:p>
        </p:txBody>
      </p:sp>
      <p:sp>
        <p:nvSpPr>
          <p:cNvPr id="4" name="TextBox 3">
            <a:extLst>
              <a:ext uri="{FF2B5EF4-FFF2-40B4-BE49-F238E27FC236}">
                <a16:creationId xmlns:a16="http://schemas.microsoft.com/office/drawing/2014/main" id="{6C07B2F5-0ECE-45B2-AB0E-3B57664D2143}"/>
              </a:ext>
            </a:extLst>
          </p:cNvPr>
          <p:cNvSpPr txBox="1"/>
          <p:nvPr/>
        </p:nvSpPr>
        <p:spPr>
          <a:xfrm>
            <a:off x="426377" y="1351704"/>
            <a:ext cx="11555714" cy="5262979"/>
          </a:xfrm>
          <a:prstGeom prst="rect">
            <a:avLst/>
          </a:prstGeom>
          <a:noFill/>
        </p:spPr>
        <p:txBody>
          <a:bodyPr wrap="square" rtlCol="0">
            <a:spAutoFit/>
          </a:bodyPr>
          <a:lstStyle/>
          <a:p>
            <a:pPr marL="285750" indent="-285750">
              <a:buFont typeface="Arial" panose="020B0604020202020204" pitchFamily="34" charset="0"/>
              <a:buChar char="•"/>
            </a:pPr>
            <a:r>
              <a:rPr lang="en-GB" sz="2800" dirty="0">
                <a:solidFill>
                  <a:srgbClr val="FF0000"/>
                </a:solidFill>
              </a:rPr>
              <a:t>Golden stars </a:t>
            </a:r>
            <a:r>
              <a:rPr lang="en-GB" sz="2800" dirty="0"/>
              <a:t>– can be collected by the whole class for lining up at the end of playtimes or lunchtime. </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solidFill>
                  <a:srgbClr val="FF0000"/>
                </a:solidFill>
              </a:rPr>
              <a:t>50 marbles in a jar </a:t>
            </a:r>
            <a:r>
              <a:rPr lang="en-GB" sz="2800" dirty="0"/>
              <a:t>– classes can collect 50 marbles in a jar for following the golden rules and independent work.</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solidFill>
                  <a:srgbClr val="FF0000"/>
                </a:solidFill>
              </a:rPr>
              <a:t>Dojo Points </a:t>
            </a:r>
            <a:r>
              <a:rPr lang="en-GB" sz="2800" dirty="0"/>
              <a:t>– are awarded to individual/groups/whole class for showing excellent behaviour and completing great work. Every 100 dojos, your child will get a certificate. </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solidFill>
                  <a:srgbClr val="FF0000"/>
                </a:solidFill>
              </a:rPr>
              <a:t>Anchor approach - </a:t>
            </a:r>
            <a:r>
              <a:rPr lang="en-GB" sz="2800" dirty="0"/>
              <a:t>We are using the anchor approach as our behaviour policy. E.g. positive relationships, proximity, calm corner</a:t>
            </a:r>
          </a:p>
        </p:txBody>
      </p:sp>
    </p:spTree>
    <p:extLst>
      <p:ext uri="{BB962C8B-B14F-4D97-AF65-F5344CB8AC3E}">
        <p14:creationId xmlns:p14="http://schemas.microsoft.com/office/powerpoint/2010/main" val="875016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65090"/>
          </a:xfrm>
        </p:spPr>
        <p:txBody>
          <a:bodyPr>
            <a:normAutofit/>
          </a:bodyPr>
          <a:lstStyle/>
          <a:p>
            <a:r>
              <a:rPr lang="en-GB" sz="5400" b="1" dirty="0"/>
              <a:t>Drop off/ Pick Up</a:t>
            </a:r>
          </a:p>
        </p:txBody>
      </p:sp>
      <p:sp>
        <p:nvSpPr>
          <p:cNvPr id="3" name="Content Placeholder 2"/>
          <p:cNvSpPr>
            <a:spLocks noGrp="1"/>
          </p:cNvSpPr>
          <p:nvPr>
            <p:ph idx="1"/>
          </p:nvPr>
        </p:nvSpPr>
        <p:spPr>
          <a:xfrm>
            <a:off x="645253" y="1599122"/>
            <a:ext cx="10515600" cy="4516560"/>
          </a:xfrm>
        </p:spPr>
        <p:txBody>
          <a:bodyPr>
            <a:noAutofit/>
          </a:bodyPr>
          <a:lstStyle/>
          <a:p>
            <a:pPr algn="just"/>
            <a:r>
              <a:rPr lang="en-GB" dirty="0">
                <a:latin typeface="+mj-lt"/>
              </a:rPr>
              <a:t>Start at 8.55am and finish at 3.30pm.</a:t>
            </a:r>
          </a:p>
          <a:p>
            <a:pPr algn="just"/>
            <a:r>
              <a:rPr lang="en-GB" dirty="0">
                <a:latin typeface="+mj-lt"/>
              </a:rPr>
              <a:t>Please make sure your child has told us they are leaving the line at the end of the day.</a:t>
            </a:r>
          </a:p>
          <a:p>
            <a:pPr algn="just"/>
            <a:r>
              <a:rPr lang="en-GB" dirty="0">
                <a:latin typeface="+mj-lt"/>
              </a:rPr>
              <a:t>If on occasion, you arrange another parent / family friend / family member to collect your child, </a:t>
            </a:r>
            <a:r>
              <a:rPr lang="en-GB" u="sng" dirty="0">
                <a:solidFill>
                  <a:srgbClr val="FF0000"/>
                </a:solidFill>
                <a:latin typeface="+mj-lt"/>
              </a:rPr>
              <a:t>please make sure you let the office know before 3pm. </a:t>
            </a:r>
            <a:r>
              <a:rPr lang="en-GB" dirty="0">
                <a:latin typeface="+mj-lt"/>
              </a:rPr>
              <a:t>We will not be sending children home with adults other than you if we don’t get a clear message from office staff. </a:t>
            </a:r>
          </a:p>
          <a:p>
            <a:pPr algn="just"/>
            <a:endParaRPr lang="en-GB" dirty="0"/>
          </a:p>
          <a:p>
            <a:endParaRPr lang="en-GB" dirty="0"/>
          </a:p>
        </p:txBody>
      </p:sp>
    </p:spTree>
    <p:extLst>
      <p:ext uri="{BB962C8B-B14F-4D97-AF65-F5344CB8AC3E}">
        <p14:creationId xmlns:p14="http://schemas.microsoft.com/office/powerpoint/2010/main" val="3357565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t>Communicating with the teachers</a:t>
            </a:r>
          </a:p>
        </p:txBody>
      </p:sp>
      <p:sp>
        <p:nvSpPr>
          <p:cNvPr id="3" name="Content Placeholder 2"/>
          <p:cNvSpPr>
            <a:spLocks noGrp="1"/>
          </p:cNvSpPr>
          <p:nvPr>
            <p:ph idx="1"/>
          </p:nvPr>
        </p:nvSpPr>
        <p:spPr>
          <a:xfrm>
            <a:off x="838199" y="1825625"/>
            <a:ext cx="10755923" cy="4351338"/>
          </a:xfrm>
        </p:spPr>
        <p:txBody>
          <a:bodyPr>
            <a:normAutofit/>
          </a:bodyPr>
          <a:lstStyle/>
          <a:p>
            <a:pPr marL="0" indent="0">
              <a:buNone/>
            </a:pPr>
            <a:r>
              <a:rPr lang="en-GB" dirty="0"/>
              <a:t>If you need to talk to your class teacher, please let them know at the beginning/end of the day. </a:t>
            </a:r>
          </a:p>
          <a:p>
            <a:pPr marL="0" indent="0">
              <a:buNone/>
            </a:pPr>
            <a:r>
              <a:rPr lang="en-GB" i="1" dirty="0">
                <a:solidFill>
                  <a:srgbClr val="FF0000"/>
                </a:solidFill>
              </a:rPr>
              <a:t>N.B.  We will not be using the Dojo app or direct emails for contact between us.</a:t>
            </a:r>
          </a:p>
          <a:p>
            <a:pPr marL="0" indent="0">
              <a:buNone/>
            </a:pPr>
            <a:endParaRPr lang="en-GB" i="1" dirty="0">
              <a:solidFill>
                <a:srgbClr val="FF0000"/>
              </a:solidFill>
            </a:endParaRPr>
          </a:p>
          <a:p>
            <a:pPr marL="0" indent="0">
              <a:buNone/>
            </a:pPr>
            <a:r>
              <a:rPr lang="en-GB" dirty="0"/>
              <a:t>If you need to contact the school, please email </a:t>
            </a:r>
            <a:r>
              <a:rPr lang="en-GB" dirty="0">
                <a:hlinkClick r:id="rId2">
                  <a:extLst>
                    <a:ext uri="{A12FA001-AC4F-418D-AE19-62706E023703}">
                      <ahyp:hlinkClr xmlns:ahyp="http://schemas.microsoft.com/office/drawing/2018/hyperlinkcolor" val="tx"/>
                    </a:ext>
                  </a:extLst>
                </a:hlinkClick>
              </a:rPr>
              <a:t>admin@campsbourne.haringey.sch.uk</a:t>
            </a:r>
            <a:r>
              <a:rPr lang="en-GB" dirty="0"/>
              <a:t>  The office will make sure your message reaches the correct person quickly. </a:t>
            </a:r>
          </a:p>
        </p:txBody>
      </p:sp>
    </p:spTree>
    <p:extLst>
      <p:ext uri="{BB962C8B-B14F-4D97-AF65-F5344CB8AC3E}">
        <p14:creationId xmlns:p14="http://schemas.microsoft.com/office/powerpoint/2010/main" val="2443846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819C9-9B15-B388-7D6C-D724BE00F6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424DF1-F09F-620A-F1C1-CE8D215944E0}"/>
              </a:ext>
            </a:extLst>
          </p:cNvPr>
          <p:cNvSpPr>
            <a:spLocks noGrp="1"/>
          </p:cNvSpPr>
          <p:nvPr>
            <p:ph type="title"/>
          </p:nvPr>
        </p:nvSpPr>
        <p:spPr/>
        <p:txBody>
          <a:bodyPr>
            <a:normAutofit/>
          </a:bodyPr>
          <a:lstStyle/>
          <a:p>
            <a:r>
              <a:rPr lang="en-GB" sz="5400" b="1" dirty="0"/>
              <a:t>Communicating with the teachers</a:t>
            </a:r>
          </a:p>
        </p:txBody>
      </p:sp>
      <p:sp>
        <p:nvSpPr>
          <p:cNvPr id="3" name="Content Placeholder 2">
            <a:extLst>
              <a:ext uri="{FF2B5EF4-FFF2-40B4-BE49-F238E27FC236}">
                <a16:creationId xmlns:a16="http://schemas.microsoft.com/office/drawing/2014/main" id="{A263EA48-55A5-F38C-92E3-747BC2FFFAE7}"/>
              </a:ext>
            </a:extLst>
          </p:cNvPr>
          <p:cNvSpPr>
            <a:spLocks noGrp="1"/>
          </p:cNvSpPr>
          <p:nvPr>
            <p:ph idx="1"/>
          </p:nvPr>
        </p:nvSpPr>
        <p:spPr>
          <a:xfrm>
            <a:off x="838199" y="1825625"/>
            <a:ext cx="10755923" cy="4351338"/>
          </a:xfrm>
        </p:spPr>
        <p:txBody>
          <a:bodyPr>
            <a:normAutofit fontScale="62500" lnSpcReduction="20000"/>
          </a:bodyPr>
          <a:lstStyle/>
          <a:p>
            <a:r>
              <a:rPr lang="en-GB" dirty="0"/>
              <a:t>If you have day-to-day queries (lost property, info on trips, questions about medicine or first aid) please call or email the front office on: 020 8340 2064</a:t>
            </a:r>
          </a:p>
          <a:p>
            <a:r>
              <a:rPr lang="en-GB" dirty="0"/>
              <a:t>You can email Diane on: admin@campsbourne.haringey.sch.uk or diane.sewell@campsbourne.haringey.sch.uk and you can also email </a:t>
            </a:r>
            <a:r>
              <a:rPr lang="en-GB" dirty="0" err="1"/>
              <a:t>Pawandeep</a:t>
            </a:r>
            <a:r>
              <a:rPr lang="en-GB" dirty="0"/>
              <a:t> at the front office on: pawandeep.kaurbains@campsbourne.haringey.sch.uk</a:t>
            </a:r>
          </a:p>
          <a:p>
            <a:r>
              <a:rPr lang="en-GB" dirty="0"/>
              <a:t>For almost all issues we ask you to talk to your child’s teacher first and then if you are not happy with the outcome please ask one of the Senior Leadership Team. The Senior Leadership Team are me (Lucy), Morgan, Tracey and Jason.</a:t>
            </a:r>
          </a:p>
          <a:p>
            <a:r>
              <a:rPr lang="en-GB" dirty="0"/>
              <a:t>I am generally at </a:t>
            </a:r>
            <a:r>
              <a:rPr lang="en-GB" dirty="0" err="1"/>
              <a:t>Campsbourne</a:t>
            </a:r>
            <a:r>
              <a:rPr lang="en-GB" dirty="0"/>
              <a:t> on a Monday and Tuesday, the Wednesdays switch and then on Thursdays and Fridays I am at Stroud Green. The rest of the SLT are full time Monday - Friday.</a:t>
            </a:r>
          </a:p>
          <a:p>
            <a:r>
              <a:rPr lang="en-GB" dirty="0"/>
              <a:t>Lucy Walker-Collins (Executive Head Teacher): </a:t>
            </a:r>
            <a:r>
              <a:rPr lang="en-GB" dirty="0">
                <a:hlinkClick r:id="rId2"/>
              </a:rPr>
              <a:t>lucy.walker-collins@campsbourne.sch.uk</a:t>
            </a:r>
            <a:endParaRPr lang="en-GB" dirty="0"/>
          </a:p>
          <a:p>
            <a:r>
              <a:rPr lang="en-GB" dirty="0"/>
              <a:t>Morgan is Head of School, Pastoral Lead and Designated Safeguarding Lead: </a:t>
            </a:r>
            <a:r>
              <a:rPr lang="en-GB" dirty="0">
                <a:hlinkClick r:id="rId3"/>
              </a:rPr>
              <a:t>Morgan.Currie@campsbourne.haringey.sch.uk</a:t>
            </a:r>
            <a:endParaRPr lang="en-GB" dirty="0"/>
          </a:p>
          <a:p>
            <a:r>
              <a:rPr lang="en-GB" dirty="0"/>
              <a:t>Tracey is Assistant Headteacher for Assessment and Curriculum: </a:t>
            </a:r>
            <a:r>
              <a:rPr lang="en-GB" dirty="0" err="1">
                <a:hlinkClick r:id="rId4"/>
              </a:rPr>
              <a:t>tracey.john</a:t>
            </a:r>
            <a:r>
              <a:rPr lang="en-GB" dirty="0">
                <a:hlinkClick r:id="rId4"/>
              </a:rPr>
              <a:t>- baptiste@campsbourne.haringey.sch.uk</a:t>
            </a:r>
            <a:endParaRPr lang="en-GB" dirty="0"/>
          </a:p>
          <a:p>
            <a:r>
              <a:rPr lang="en-GB" dirty="0"/>
              <a:t>Jason is Assistant Headteacher for SEND and EYFS: Jason.Steel@campsbourne.haringey.sch.uk</a:t>
            </a:r>
          </a:p>
        </p:txBody>
      </p:sp>
    </p:spTree>
    <p:extLst>
      <p:ext uri="{BB962C8B-B14F-4D97-AF65-F5344CB8AC3E}">
        <p14:creationId xmlns:p14="http://schemas.microsoft.com/office/powerpoint/2010/main" val="3704284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699" y="672696"/>
            <a:ext cx="10515600" cy="1325563"/>
          </a:xfrm>
        </p:spPr>
        <p:txBody>
          <a:bodyPr>
            <a:noAutofit/>
          </a:bodyPr>
          <a:lstStyle/>
          <a:p>
            <a:r>
              <a:rPr lang="en-GB" sz="5400" dirty="0">
                <a:latin typeface="+mn-lt"/>
              </a:rPr>
              <a:t>Home support</a:t>
            </a:r>
            <a:br>
              <a:rPr lang="en-GB" sz="5400" dirty="0">
                <a:latin typeface="Berlin Sans FB" panose="020E0602020502020306" pitchFamily="34" charset="0"/>
              </a:rPr>
            </a:br>
            <a:endParaRPr lang="en-GB" sz="5400" dirty="0"/>
          </a:p>
        </p:txBody>
      </p:sp>
      <p:sp>
        <p:nvSpPr>
          <p:cNvPr id="3" name="Content Placeholder 2"/>
          <p:cNvSpPr>
            <a:spLocks noGrp="1"/>
          </p:cNvSpPr>
          <p:nvPr>
            <p:ph idx="1"/>
          </p:nvPr>
        </p:nvSpPr>
        <p:spPr>
          <a:xfrm>
            <a:off x="838200" y="1825625"/>
            <a:ext cx="10515600" cy="2746375"/>
          </a:xfrm>
        </p:spPr>
        <p:txBody>
          <a:bodyPr>
            <a:normAutofit fontScale="92500" lnSpcReduction="10000"/>
          </a:bodyPr>
          <a:lstStyle/>
          <a:p>
            <a:pPr marL="571500" indent="-571500"/>
            <a:r>
              <a:rPr lang="en-GB" altLang="en-US" dirty="0">
                <a:latin typeface="+mj-lt"/>
              </a:rPr>
              <a:t>Homework (home-learning letters on a Friday)</a:t>
            </a:r>
          </a:p>
          <a:p>
            <a:pPr marL="571500" indent="-571500"/>
            <a:r>
              <a:rPr lang="en-GB" altLang="en-US" dirty="0">
                <a:latin typeface="+mj-lt"/>
              </a:rPr>
              <a:t>Spellings</a:t>
            </a:r>
          </a:p>
          <a:p>
            <a:pPr marL="571500" indent="-571500"/>
            <a:r>
              <a:rPr lang="en-GB" altLang="en-US" dirty="0">
                <a:latin typeface="+mj-lt"/>
              </a:rPr>
              <a:t>Quick maths/recall of number facts (WRM app, Hit the Button)</a:t>
            </a:r>
          </a:p>
          <a:p>
            <a:pPr marL="571500" indent="-571500"/>
            <a:r>
              <a:rPr lang="en-GB" altLang="en-US" dirty="0">
                <a:latin typeface="+mj-lt"/>
              </a:rPr>
              <a:t>Reading (listening to and reading to)</a:t>
            </a:r>
          </a:p>
          <a:p>
            <a:pPr marL="571500" indent="-571500"/>
            <a:r>
              <a:rPr lang="en-GB" altLang="en-US" dirty="0">
                <a:latin typeface="+mj-lt"/>
              </a:rPr>
              <a:t>Talking and playing games (cards, chess, board games).</a:t>
            </a:r>
          </a:p>
          <a:p>
            <a:pPr marL="571500" indent="-571500"/>
            <a:r>
              <a:rPr lang="en-GB" altLang="en-US" dirty="0">
                <a:latin typeface="+mj-lt"/>
              </a:rPr>
              <a:t>Real life experience: e.g. shopping and cooking.</a:t>
            </a:r>
            <a:endParaRPr lang="en-GB" dirty="0">
              <a:latin typeface="+mj-lt"/>
            </a:endParaRPr>
          </a:p>
          <a:p>
            <a:endParaRPr lang="en-GB" dirty="0"/>
          </a:p>
        </p:txBody>
      </p:sp>
      <p:pic>
        <p:nvPicPr>
          <p:cNvPr id="4" name="Picture 3"/>
          <p:cNvPicPr>
            <a:picLocks noChangeAspect="1"/>
          </p:cNvPicPr>
          <p:nvPr/>
        </p:nvPicPr>
        <p:blipFill>
          <a:blip r:embed="rId2"/>
          <a:stretch>
            <a:fillRect/>
          </a:stretch>
        </p:blipFill>
        <p:spPr>
          <a:xfrm>
            <a:off x="1908206" y="4706937"/>
            <a:ext cx="7815749" cy="1658256"/>
          </a:xfrm>
          <a:prstGeom prst="rect">
            <a:avLst/>
          </a:prstGeom>
        </p:spPr>
      </p:pic>
    </p:spTree>
    <p:extLst>
      <p:ext uri="{BB962C8B-B14F-4D97-AF65-F5344CB8AC3E}">
        <p14:creationId xmlns:p14="http://schemas.microsoft.com/office/powerpoint/2010/main" val="3249181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5861B-6A83-6929-4028-50C2004C2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B5EDAC-8E46-A66F-4C8C-5AA7918A7B92}"/>
              </a:ext>
            </a:extLst>
          </p:cNvPr>
          <p:cNvSpPr>
            <a:spLocks noGrp="1"/>
          </p:cNvSpPr>
          <p:nvPr>
            <p:ph type="title"/>
          </p:nvPr>
        </p:nvSpPr>
        <p:spPr>
          <a:xfrm>
            <a:off x="771699" y="672696"/>
            <a:ext cx="10515600" cy="1325563"/>
          </a:xfrm>
        </p:spPr>
        <p:txBody>
          <a:bodyPr>
            <a:noAutofit/>
          </a:bodyPr>
          <a:lstStyle/>
          <a:p>
            <a:r>
              <a:rPr lang="en-GB" sz="5400" dirty="0">
                <a:latin typeface="+mn-lt"/>
              </a:rPr>
              <a:t>Dates for your diary:</a:t>
            </a:r>
            <a:endParaRPr lang="en-GB" sz="5400" dirty="0"/>
          </a:p>
        </p:txBody>
      </p:sp>
      <p:sp>
        <p:nvSpPr>
          <p:cNvPr id="3" name="Content Placeholder 2">
            <a:extLst>
              <a:ext uri="{FF2B5EF4-FFF2-40B4-BE49-F238E27FC236}">
                <a16:creationId xmlns:a16="http://schemas.microsoft.com/office/drawing/2014/main" id="{AAD27061-2586-B4D4-0617-5D57B928A73F}"/>
              </a:ext>
            </a:extLst>
          </p:cNvPr>
          <p:cNvSpPr>
            <a:spLocks noGrp="1"/>
          </p:cNvSpPr>
          <p:nvPr>
            <p:ph idx="1"/>
          </p:nvPr>
        </p:nvSpPr>
        <p:spPr>
          <a:xfrm>
            <a:off x="838200" y="2055812"/>
            <a:ext cx="10515600" cy="2746375"/>
          </a:xfrm>
        </p:spPr>
        <p:txBody>
          <a:bodyPr>
            <a:normAutofit/>
          </a:bodyPr>
          <a:lstStyle/>
          <a:p>
            <a:r>
              <a:rPr lang="en-GB" dirty="0"/>
              <a:t>Parents evening: 10</a:t>
            </a:r>
            <a:r>
              <a:rPr lang="en-GB" baseline="30000" dirty="0"/>
              <a:t>th</a:t>
            </a:r>
            <a:r>
              <a:rPr lang="en-GB" dirty="0"/>
              <a:t> and 12</a:t>
            </a:r>
            <a:r>
              <a:rPr lang="en-GB" baseline="30000" dirty="0"/>
              <a:t>th</a:t>
            </a:r>
            <a:r>
              <a:rPr lang="en-GB" dirty="0"/>
              <a:t> November</a:t>
            </a:r>
          </a:p>
          <a:p>
            <a:r>
              <a:rPr lang="en-GB" dirty="0"/>
              <a:t>SEND parents evening: 24</a:t>
            </a:r>
            <a:r>
              <a:rPr lang="en-GB" baseline="30000" dirty="0"/>
              <a:t>th</a:t>
            </a:r>
            <a:r>
              <a:rPr lang="en-GB" dirty="0"/>
              <a:t> and 26</a:t>
            </a:r>
            <a:r>
              <a:rPr lang="en-GB" baseline="30000" dirty="0"/>
              <a:t>th</a:t>
            </a:r>
            <a:r>
              <a:rPr lang="en-GB" dirty="0"/>
              <a:t> November</a:t>
            </a:r>
          </a:p>
          <a:p>
            <a:r>
              <a:rPr lang="en-GB" dirty="0"/>
              <a:t>End of term (finish at 13:45): 18</a:t>
            </a:r>
            <a:r>
              <a:rPr lang="en-GB" baseline="30000" dirty="0"/>
              <a:t>th</a:t>
            </a:r>
            <a:r>
              <a:rPr lang="en-GB" dirty="0"/>
              <a:t> December</a:t>
            </a:r>
          </a:p>
        </p:txBody>
      </p:sp>
    </p:spTree>
    <p:extLst>
      <p:ext uri="{BB962C8B-B14F-4D97-AF65-F5344CB8AC3E}">
        <p14:creationId xmlns:p14="http://schemas.microsoft.com/office/powerpoint/2010/main" val="82601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B9B6D-957A-4165-B196-9E634D2B91AC}"/>
              </a:ext>
            </a:extLst>
          </p:cNvPr>
          <p:cNvSpPr>
            <a:spLocks noGrp="1"/>
          </p:cNvSpPr>
          <p:nvPr>
            <p:ph type="title"/>
          </p:nvPr>
        </p:nvSpPr>
        <p:spPr>
          <a:xfrm>
            <a:off x="767862" y="2224454"/>
            <a:ext cx="10515600" cy="2101361"/>
          </a:xfrm>
        </p:spPr>
        <p:txBody>
          <a:bodyPr>
            <a:normAutofit/>
          </a:bodyPr>
          <a:lstStyle/>
          <a:p>
            <a:pPr algn="ctr"/>
            <a:r>
              <a:rPr lang="en-GB" sz="8000" b="1" dirty="0"/>
              <a:t>Questions?</a:t>
            </a:r>
          </a:p>
        </p:txBody>
      </p:sp>
    </p:spTree>
    <p:extLst>
      <p:ext uri="{BB962C8B-B14F-4D97-AF65-F5344CB8AC3E}">
        <p14:creationId xmlns:p14="http://schemas.microsoft.com/office/powerpoint/2010/main" val="5570404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587</TotalTime>
  <Words>1330</Words>
  <Application>Microsoft Office PowerPoint</Application>
  <PresentationFormat>Widescreen</PresentationFormat>
  <Paragraphs>152</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Berlin Sans FB</vt:lpstr>
      <vt:lpstr>Berlin Sans FB Demi</vt:lpstr>
      <vt:lpstr>Calibri</vt:lpstr>
      <vt:lpstr>Calibri Light</vt:lpstr>
      <vt:lpstr>Office Theme</vt:lpstr>
      <vt:lpstr>What we will cover today:</vt:lpstr>
      <vt:lpstr>Staff in Year 2</vt:lpstr>
      <vt:lpstr>What does my child need to bring?</vt:lpstr>
      <vt:lpstr>School Uniform</vt:lpstr>
      <vt:lpstr>PE Uniform</vt:lpstr>
      <vt:lpstr>Routines (a typical day)</vt:lpstr>
      <vt:lpstr>Class timetables</vt:lpstr>
      <vt:lpstr>PowerPoint Presentation</vt:lpstr>
      <vt:lpstr>PowerPoint Presentation</vt:lpstr>
      <vt:lpstr>PowerPoint Presentation</vt:lpstr>
      <vt:lpstr>PowerPoint Presentation</vt:lpstr>
      <vt:lpstr>Assessment (Year 2)</vt:lpstr>
      <vt:lpstr>Educational Visits / Trips and Performances</vt:lpstr>
      <vt:lpstr>PowerPoint Presentation</vt:lpstr>
      <vt:lpstr>PowerPoint Presentation</vt:lpstr>
      <vt:lpstr>Drop off/ Pick Up</vt:lpstr>
      <vt:lpstr>Communicating with the teachers</vt:lpstr>
      <vt:lpstr>Communicating with the teachers</vt:lpstr>
      <vt:lpstr>Home support </vt:lpstr>
      <vt:lpstr>Dates for your diary: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dc:title>
  <dc:creator>Jonathan Smith</dc:creator>
  <cp:lastModifiedBy>Lucy Norman</cp:lastModifiedBy>
  <cp:revision>58</cp:revision>
  <dcterms:created xsi:type="dcterms:W3CDTF">2020-09-07T10:40:20Z</dcterms:created>
  <dcterms:modified xsi:type="dcterms:W3CDTF">2026-09-25T13:30:08Z</dcterms:modified>
</cp:coreProperties>
</file>