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0" r:id="rId3"/>
    <p:sldId id="273" r:id="rId4"/>
    <p:sldId id="295" r:id="rId5"/>
    <p:sldId id="274" r:id="rId6"/>
    <p:sldId id="275" r:id="rId7"/>
    <p:sldId id="296" r:id="rId8"/>
    <p:sldId id="257" r:id="rId9"/>
    <p:sldId id="298" r:id="rId10"/>
    <p:sldId id="260" r:id="rId11"/>
    <p:sldId id="282" r:id="rId12"/>
    <p:sldId id="291" r:id="rId13"/>
    <p:sldId id="292" r:id="rId14"/>
    <p:sldId id="262" r:id="rId15"/>
    <p:sldId id="265" r:id="rId16"/>
    <p:sldId id="266" r:id="rId17"/>
    <p:sldId id="293" r:id="rId18"/>
    <p:sldId id="258" r:id="rId19"/>
    <p:sldId id="263" r:id="rId20"/>
    <p:sldId id="281" r:id="rId21"/>
    <p:sldId id="276" r:id="rId22"/>
    <p:sldId id="269" r:id="rId23"/>
    <p:sldId id="267" r:id="rId24"/>
    <p:sldId id="270" r:id="rId25"/>
    <p:sldId id="272" r:id="rId26"/>
    <p:sldId id="285" r:id="rId27"/>
    <p:sldId id="297" r:id="rId28"/>
    <p:sldId id="283" r:id="rId2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2" autoAdjust="0"/>
    <p:restoredTop sz="94660"/>
  </p:normalViewPr>
  <p:slideViewPr>
    <p:cSldViewPr snapToGrid="0">
      <p:cViewPr varScale="1">
        <p:scale>
          <a:sx n="111" d="100"/>
          <a:sy n="111" d="100"/>
        </p:scale>
        <p:origin x="30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5"/>
          </a:xfrm>
          <a:prstGeom prst="rect">
            <a:avLst/>
          </a:prstGeom>
        </p:spPr>
        <p:txBody>
          <a:bodyPr vert="horz" lIns="95555" tIns="47777" rIns="95555" bIns="47777" rtlCol="0"/>
          <a:lstStyle>
            <a:lvl1pPr algn="l">
              <a:defRPr sz="1300"/>
            </a:lvl1pPr>
          </a:lstStyle>
          <a:p>
            <a:endParaRPr lang="en-GB"/>
          </a:p>
        </p:txBody>
      </p:sp>
      <p:sp>
        <p:nvSpPr>
          <p:cNvPr id="3" name="Date Placeholder 2"/>
          <p:cNvSpPr>
            <a:spLocks noGrp="1"/>
          </p:cNvSpPr>
          <p:nvPr>
            <p:ph type="dt" idx="1"/>
          </p:nvPr>
        </p:nvSpPr>
        <p:spPr>
          <a:xfrm>
            <a:off x="3850443" y="0"/>
            <a:ext cx="2945659" cy="498055"/>
          </a:xfrm>
          <a:prstGeom prst="rect">
            <a:avLst/>
          </a:prstGeom>
        </p:spPr>
        <p:txBody>
          <a:bodyPr vert="horz" lIns="95555" tIns="47777" rIns="95555" bIns="47777" rtlCol="0"/>
          <a:lstStyle>
            <a:lvl1pPr algn="r">
              <a:defRPr sz="1300"/>
            </a:lvl1pPr>
          </a:lstStyle>
          <a:p>
            <a:fld id="{D90C5682-8C77-4645-A2AB-21EA02F0C40B}" type="datetimeFigureOut">
              <a:rPr lang="en-GB" smtClean="0"/>
              <a:t>22/09/2026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55" tIns="47777" rIns="95555" bIns="47777"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5555" tIns="47777" rIns="95555" bIns="4777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4"/>
          </a:xfrm>
          <a:prstGeom prst="rect">
            <a:avLst/>
          </a:prstGeom>
        </p:spPr>
        <p:txBody>
          <a:bodyPr vert="horz" lIns="95555" tIns="47777" rIns="95555" bIns="47777" rtlCol="0" anchor="b"/>
          <a:lstStyle>
            <a:lvl1pPr algn="l">
              <a:defRPr sz="1300"/>
            </a:lvl1pPr>
          </a:lstStyle>
          <a:p>
            <a:endParaRPr lang="en-GB"/>
          </a:p>
        </p:txBody>
      </p:sp>
      <p:sp>
        <p:nvSpPr>
          <p:cNvPr id="7" name="Slide Number Placeholder 6"/>
          <p:cNvSpPr>
            <a:spLocks noGrp="1"/>
          </p:cNvSpPr>
          <p:nvPr>
            <p:ph type="sldNum" sz="quarter" idx="5"/>
          </p:nvPr>
        </p:nvSpPr>
        <p:spPr>
          <a:xfrm>
            <a:off x="3850443" y="9428584"/>
            <a:ext cx="2945659" cy="498054"/>
          </a:xfrm>
          <a:prstGeom prst="rect">
            <a:avLst/>
          </a:prstGeom>
        </p:spPr>
        <p:txBody>
          <a:bodyPr vert="horz" lIns="95555" tIns="47777" rIns="95555" bIns="47777" rtlCol="0" anchor="b"/>
          <a:lstStyle>
            <a:lvl1pPr algn="r">
              <a:defRPr sz="1300"/>
            </a:lvl1pPr>
          </a:lstStyle>
          <a:p>
            <a:fld id="{603CC886-6557-45E4-A626-25924208B423}" type="slidenum">
              <a:rPr lang="en-GB" smtClean="0"/>
              <a:t>‹#›</a:t>
            </a:fld>
            <a:endParaRPr lang="en-GB"/>
          </a:p>
        </p:txBody>
      </p:sp>
    </p:spTree>
    <p:extLst>
      <p:ext uri="{BB962C8B-B14F-4D97-AF65-F5344CB8AC3E}">
        <p14:creationId xmlns:p14="http://schemas.microsoft.com/office/powerpoint/2010/main" val="1370777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1</a:t>
            </a:fld>
            <a:endParaRPr lang="en-GB"/>
          </a:p>
        </p:txBody>
      </p:sp>
    </p:spTree>
    <p:extLst>
      <p:ext uri="{BB962C8B-B14F-4D97-AF65-F5344CB8AC3E}">
        <p14:creationId xmlns:p14="http://schemas.microsoft.com/office/powerpoint/2010/main" val="4106699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2</a:t>
            </a:fld>
            <a:endParaRPr lang="en-GB"/>
          </a:p>
        </p:txBody>
      </p:sp>
    </p:spTree>
    <p:extLst>
      <p:ext uri="{BB962C8B-B14F-4D97-AF65-F5344CB8AC3E}">
        <p14:creationId xmlns:p14="http://schemas.microsoft.com/office/powerpoint/2010/main" val="900338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3</a:t>
            </a:fld>
            <a:endParaRPr lang="en-GB"/>
          </a:p>
        </p:txBody>
      </p:sp>
    </p:spTree>
    <p:extLst>
      <p:ext uri="{BB962C8B-B14F-4D97-AF65-F5344CB8AC3E}">
        <p14:creationId xmlns:p14="http://schemas.microsoft.com/office/powerpoint/2010/main" val="2987014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4</a:t>
            </a:fld>
            <a:endParaRPr lang="en-GB"/>
          </a:p>
        </p:txBody>
      </p:sp>
    </p:spTree>
    <p:extLst>
      <p:ext uri="{BB962C8B-B14F-4D97-AF65-F5344CB8AC3E}">
        <p14:creationId xmlns:p14="http://schemas.microsoft.com/office/powerpoint/2010/main" val="1712887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5</a:t>
            </a:fld>
            <a:endParaRPr lang="en-GB"/>
          </a:p>
        </p:txBody>
      </p:sp>
    </p:spTree>
    <p:extLst>
      <p:ext uri="{BB962C8B-B14F-4D97-AF65-F5344CB8AC3E}">
        <p14:creationId xmlns:p14="http://schemas.microsoft.com/office/powerpoint/2010/main" val="3388195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6</a:t>
            </a:fld>
            <a:endParaRPr lang="en-GB"/>
          </a:p>
        </p:txBody>
      </p:sp>
    </p:spTree>
    <p:extLst>
      <p:ext uri="{BB962C8B-B14F-4D97-AF65-F5344CB8AC3E}">
        <p14:creationId xmlns:p14="http://schemas.microsoft.com/office/powerpoint/2010/main" val="2734048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8</a:t>
            </a:fld>
            <a:endParaRPr lang="en-GB"/>
          </a:p>
        </p:txBody>
      </p:sp>
    </p:spTree>
    <p:extLst>
      <p:ext uri="{BB962C8B-B14F-4D97-AF65-F5344CB8AC3E}">
        <p14:creationId xmlns:p14="http://schemas.microsoft.com/office/powerpoint/2010/main" val="14329160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10</a:t>
            </a:fld>
            <a:endParaRPr lang="en-GB"/>
          </a:p>
        </p:txBody>
      </p:sp>
    </p:spTree>
    <p:extLst>
      <p:ext uri="{BB962C8B-B14F-4D97-AF65-F5344CB8AC3E}">
        <p14:creationId xmlns:p14="http://schemas.microsoft.com/office/powerpoint/2010/main" val="798013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11</a:t>
            </a:fld>
            <a:endParaRPr lang="en-GB"/>
          </a:p>
        </p:txBody>
      </p:sp>
    </p:spTree>
    <p:extLst>
      <p:ext uri="{BB962C8B-B14F-4D97-AF65-F5344CB8AC3E}">
        <p14:creationId xmlns:p14="http://schemas.microsoft.com/office/powerpoint/2010/main" val="3432290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12</a:t>
            </a:fld>
            <a:endParaRPr lang="en-GB"/>
          </a:p>
        </p:txBody>
      </p:sp>
    </p:spTree>
    <p:extLst>
      <p:ext uri="{BB962C8B-B14F-4D97-AF65-F5344CB8AC3E}">
        <p14:creationId xmlns:p14="http://schemas.microsoft.com/office/powerpoint/2010/main" val="2105716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14</a:t>
            </a:fld>
            <a:endParaRPr lang="en-GB"/>
          </a:p>
        </p:txBody>
      </p:sp>
    </p:spTree>
    <p:extLst>
      <p:ext uri="{BB962C8B-B14F-4D97-AF65-F5344CB8AC3E}">
        <p14:creationId xmlns:p14="http://schemas.microsoft.com/office/powerpoint/2010/main" val="2248529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15</a:t>
            </a:fld>
            <a:endParaRPr lang="en-GB"/>
          </a:p>
        </p:txBody>
      </p:sp>
    </p:spTree>
    <p:extLst>
      <p:ext uri="{BB962C8B-B14F-4D97-AF65-F5344CB8AC3E}">
        <p14:creationId xmlns:p14="http://schemas.microsoft.com/office/powerpoint/2010/main" val="1877129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16</a:t>
            </a:fld>
            <a:endParaRPr lang="en-GB"/>
          </a:p>
        </p:txBody>
      </p:sp>
    </p:spTree>
    <p:extLst>
      <p:ext uri="{BB962C8B-B14F-4D97-AF65-F5344CB8AC3E}">
        <p14:creationId xmlns:p14="http://schemas.microsoft.com/office/powerpoint/2010/main" val="3436785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18</a:t>
            </a:fld>
            <a:endParaRPr lang="en-GB"/>
          </a:p>
        </p:txBody>
      </p:sp>
    </p:spTree>
    <p:extLst>
      <p:ext uri="{BB962C8B-B14F-4D97-AF65-F5344CB8AC3E}">
        <p14:creationId xmlns:p14="http://schemas.microsoft.com/office/powerpoint/2010/main" val="414434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19</a:t>
            </a:fld>
            <a:endParaRPr lang="en-GB"/>
          </a:p>
        </p:txBody>
      </p:sp>
    </p:spTree>
    <p:extLst>
      <p:ext uri="{BB962C8B-B14F-4D97-AF65-F5344CB8AC3E}">
        <p14:creationId xmlns:p14="http://schemas.microsoft.com/office/powerpoint/2010/main" val="724642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20</a:t>
            </a:fld>
            <a:endParaRPr lang="en-GB"/>
          </a:p>
        </p:txBody>
      </p:sp>
    </p:spTree>
    <p:extLst>
      <p:ext uri="{BB962C8B-B14F-4D97-AF65-F5344CB8AC3E}">
        <p14:creationId xmlns:p14="http://schemas.microsoft.com/office/powerpoint/2010/main" val="1825743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21</a:t>
            </a:fld>
            <a:endParaRPr lang="en-GB"/>
          </a:p>
        </p:txBody>
      </p:sp>
    </p:spTree>
    <p:extLst>
      <p:ext uri="{BB962C8B-B14F-4D97-AF65-F5344CB8AC3E}">
        <p14:creationId xmlns:p14="http://schemas.microsoft.com/office/powerpoint/2010/main" val="9158654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22</a:t>
            </a:fld>
            <a:endParaRPr lang="en-GB"/>
          </a:p>
        </p:txBody>
      </p:sp>
    </p:spTree>
    <p:extLst>
      <p:ext uri="{BB962C8B-B14F-4D97-AF65-F5344CB8AC3E}">
        <p14:creationId xmlns:p14="http://schemas.microsoft.com/office/powerpoint/2010/main" val="1575196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23</a:t>
            </a:fld>
            <a:endParaRPr lang="en-GB"/>
          </a:p>
        </p:txBody>
      </p:sp>
    </p:spTree>
    <p:extLst>
      <p:ext uri="{BB962C8B-B14F-4D97-AF65-F5344CB8AC3E}">
        <p14:creationId xmlns:p14="http://schemas.microsoft.com/office/powerpoint/2010/main" val="3054536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24</a:t>
            </a:fld>
            <a:endParaRPr lang="en-GB"/>
          </a:p>
        </p:txBody>
      </p:sp>
    </p:spTree>
    <p:extLst>
      <p:ext uri="{BB962C8B-B14F-4D97-AF65-F5344CB8AC3E}">
        <p14:creationId xmlns:p14="http://schemas.microsoft.com/office/powerpoint/2010/main" val="31920083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25</a:t>
            </a:fld>
            <a:endParaRPr lang="en-GB"/>
          </a:p>
        </p:txBody>
      </p:sp>
    </p:spTree>
    <p:extLst>
      <p:ext uri="{BB962C8B-B14F-4D97-AF65-F5344CB8AC3E}">
        <p14:creationId xmlns:p14="http://schemas.microsoft.com/office/powerpoint/2010/main" val="31587801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03CC886-6557-45E4-A626-25924208B423}" type="slidenum">
              <a:rPr lang="en-GB" smtClean="0"/>
              <a:t>28</a:t>
            </a:fld>
            <a:endParaRPr lang="en-GB"/>
          </a:p>
        </p:txBody>
      </p:sp>
    </p:spTree>
    <p:extLst>
      <p:ext uri="{BB962C8B-B14F-4D97-AF65-F5344CB8AC3E}">
        <p14:creationId xmlns:p14="http://schemas.microsoft.com/office/powerpoint/2010/main" val="2408982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148650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4120564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3E1B3F2-A6CF-4D57-B10A-D4867B1CF6B6}"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37020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3E1B3F2-A6CF-4D57-B10A-D4867B1CF6B6}"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218380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3E1B3F2-A6CF-4D57-B10A-D4867B1CF6B6}" type="datetimeFigureOut">
              <a:rPr lang="en-GB" smtClean="0"/>
              <a:t>22/09/2026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3819268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3E1B3F2-A6CF-4D57-B10A-D4867B1CF6B6}" type="datetimeFigureOut">
              <a:rPr lang="en-GB" smtClean="0"/>
              <a:t>22/09/2026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1078077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E1B3F2-A6CF-4D57-B10A-D4867B1CF6B6}" type="datetimeFigureOut">
              <a:rPr lang="en-GB" smtClean="0"/>
              <a:t>22/09/2026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4151964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3E1B3F2-A6CF-4D57-B10A-D4867B1CF6B6}"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1995967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3E1B3F2-A6CF-4D57-B10A-D4867B1CF6B6}"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2730266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587906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3E1B3F2-A6CF-4D57-B10A-D4867B1CF6B6}"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FCCA95-93C6-4DDA-AAB8-82B913814218}" type="slidenum">
              <a:rPr lang="en-GB" smtClean="0"/>
              <a:t>‹#›</a:t>
            </a:fld>
            <a:endParaRPr lang="en-GB"/>
          </a:p>
        </p:txBody>
      </p:sp>
    </p:spTree>
    <p:extLst>
      <p:ext uri="{BB962C8B-B14F-4D97-AF65-F5344CB8AC3E}">
        <p14:creationId xmlns:p14="http://schemas.microsoft.com/office/powerpoint/2010/main" val="3640649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E1B3F2-A6CF-4D57-B10A-D4867B1CF6B6}" type="datetimeFigureOut">
              <a:rPr lang="en-GB" smtClean="0"/>
              <a:t>22/09/2026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FCCA95-93C6-4DDA-AAB8-82B913814218}" type="slidenum">
              <a:rPr lang="en-GB" smtClean="0"/>
              <a:t>‹#›</a:t>
            </a:fld>
            <a:endParaRPr lang="en-GB"/>
          </a:p>
        </p:txBody>
      </p:sp>
    </p:spTree>
    <p:extLst>
      <p:ext uri="{BB962C8B-B14F-4D97-AF65-F5344CB8AC3E}">
        <p14:creationId xmlns:p14="http://schemas.microsoft.com/office/powerpoint/2010/main" val="3567739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 Id="rId9"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talk4writing.com/about/"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mailto:admin@campsbourne.haringey.sch.uk"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5138" y="2848452"/>
            <a:ext cx="6067084" cy="2654347"/>
          </a:xfrm>
        </p:spPr>
        <p:txBody>
          <a:bodyPr>
            <a:normAutofit/>
          </a:bodyPr>
          <a:lstStyle/>
          <a:p>
            <a:r>
              <a:rPr lang="en-GB" b="1" dirty="0">
                <a:latin typeface="SassoonCRInfant" panose="00000400000000000000" pitchFamily="2" charset="0"/>
              </a:rPr>
              <a:t>Welcome to Year 3</a:t>
            </a:r>
            <a:br>
              <a:rPr lang="en-GB" b="1" dirty="0">
                <a:latin typeface="SassoonCRInfant" panose="00000400000000000000" pitchFamily="2" charset="0"/>
              </a:rPr>
            </a:br>
            <a:endParaRPr lang="en-GB" b="1" dirty="0">
              <a:latin typeface="SassoonCRInfant" panose="00000400000000000000" pitchFamily="2" charset="0"/>
            </a:endParaRP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2515553" y="914399"/>
            <a:ext cx="1644968" cy="1624660"/>
          </a:xfrm>
          <a:prstGeom prst="rect">
            <a:avLst/>
          </a:prstGeom>
        </p:spPr>
      </p:pic>
      <p:pic>
        <p:nvPicPr>
          <p:cNvPr id="5122" name="Picture 2" descr="Campsbourne School and Extended Services, Nightingale Ln, London N8 7AF, U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03293" y="914399"/>
            <a:ext cx="3974562" cy="5298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8555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933" y="365125"/>
            <a:ext cx="10515600" cy="1325563"/>
          </a:xfrm>
        </p:spPr>
        <p:txBody>
          <a:bodyPr>
            <a:normAutofit/>
          </a:bodyPr>
          <a:lstStyle/>
          <a:p>
            <a:r>
              <a:rPr lang="en-GB" sz="5400" b="1" dirty="0">
                <a:latin typeface="SassoonCRInfant" panose="00000400000000000000" pitchFamily="2" charset="0"/>
              </a:rPr>
              <a:t>Staff in Year 3</a:t>
            </a:r>
          </a:p>
        </p:txBody>
      </p:sp>
      <p:sp>
        <p:nvSpPr>
          <p:cNvPr id="3" name="Content Placeholder 2"/>
          <p:cNvSpPr>
            <a:spLocks noGrp="1"/>
          </p:cNvSpPr>
          <p:nvPr>
            <p:ph sz="half" idx="1"/>
          </p:nvPr>
        </p:nvSpPr>
        <p:spPr>
          <a:xfrm>
            <a:off x="743309" y="1366590"/>
            <a:ext cx="5181600" cy="4351338"/>
          </a:xfrm>
        </p:spPr>
        <p:txBody>
          <a:bodyPr/>
          <a:lstStyle/>
          <a:p>
            <a:pPr marL="0" indent="0">
              <a:buNone/>
            </a:pPr>
            <a:r>
              <a:rPr lang="en-GB" b="1" dirty="0">
                <a:latin typeface="SassoonCRInfant" panose="00000400000000000000" pitchFamily="2" charset="0"/>
              </a:rPr>
              <a:t>3 Hockney</a:t>
            </a:r>
          </a:p>
          <a:p>
            <a:r>
              <a:rPr lang="en-GB" dirty="0">
                <a:latin typeface="SassoonCRInfant" panose="00000400000000000000" pitchFamily="2" charset="0"/>
              </a:rPr>
              <a:t>Jenny Vincent</a:t>
            </a:r>
          </a:p>
          <a:p>
            <a:r>
              <a:rPr lang="en-GB" dirty="0">
                <a:latin typeface="SassoonCRInfant" panose="00000400000000000000" pitchFamily="2" charset="0"/>
              </a:rPr>
              <a:t>Cathie</a:t>
            </a:r>
          </a:p>
          <a:p>
            <a:r>
              <a:rPr lang="en-GB" dirty="0">
                <a:latin typeface="SassoonCRInfant" panose="00000400000000000000" pitchFamily="2" charset="0"/>
              </a:rPr>
              <a:t>Vera</a:t>
            </a:r>
          </a:p>
        </p:txBody>
      </p:sp>
      <p:sp>
        <p:nvSpPr>
          <p:cNvPr id="4" name="Content Placeholder 3"/>
          <p:cNvSpPr>
            <a:spLocks noGrp="1"/>
          </p:cNvSpPr>
          <p:nvPr>
            <p:ph sz="half" idx="2"/>
          </p:nvPr>
        </p:nvSpPr>
        <p:spPr>
          <a:xfrm>
            <a:off x="6172200" y="1366590"/>
            <a:ext cx="5181600" cy="4351338"/>
          </a:xfrm>
        </p:spPr>
        <p:txBody>
          <a:bodyPr/>
          <a:lstStyle/>
          <a:p>
            <a:pPr marL="0" indent="0">
              <a:buNone/>
            </a:pPr>
            <a:r>
              <a:rPr lang="en-GB" b="1" dirty="0">
                <a:latin typeface="SassoonCRInfant" panose="00000400000000000000" pitchFamily="2" charset="0"/>
              </a:rPr>
              <a:t>3 Cameron</a:t>
            </a:r>
          </a:p>
          <a:p>
            <a:r>
              <a:rPr lang="en-GB" dirty="0">
                <a:latin typeface="SassoonCRInfant" panose="00000400000000000000" pitchFamily="2" charset="0"/>
              </a:rPr>
              <a:t>Rosa Phelps</a:t>
            </a:r>
          </a:p>
          <a:p>
            <a:pPr marL="0" indent="0">
              <a:buNone/>
            </a:pPr>
            <a:endParaRPr lang="en-GB" dirty="0"/>
          </a:p>
        </p:txBody>
      </p:sp>
      <p:sp>
        <p:nvSpPr>
          <p:cNvPr id="5" name="Rectangle 4">
            <a:extLst>
              <a:ext uri="{FF2B5EF4-FFF2-40B4-BE49-F238E27FC236}">
                <a16:creationId xmlns:a16="http://schemas.microsoft.com/office/drawing/2014/main" id="{EDBCF800-BBB1-444F-BE9B-20B0A3C0E86F}"/>
              </a:ext>
            </a:extLst>
          </p:cNvPr>
          <p:cNvSpPr/>
          <p:nvPr/>
        </p:nvSpPr>
        <p:spPr>
          <a:xfrm>
            <a:off x="340815" y="3429000"/>
            <a:ext cx="11510370" cy="2677656"/>
          </a:xfrm>
          <a:prstGeom prst="rect">
            <a:avLst/>
          </a:prstGeom>
        </p:spPr>
        <p:txBody>
          <a:bodyPr wrap="square">
            <a:spAutoFit/>
          </a:bodyPr>
          <a:lstStyle/>
          <a:p>
            <a:r>
              <a:rPr lang="en-GB" sz="2800" b="1" u="sng" dirty="0">
                <a:latin typeface="SassoonCRInfant" panose="00000400000000000000" pitchFamily="2" charset="0"/>
              </a:rPr>
              <a:t>PPA cover – Jeannie and Siobhan</a:t>
            </a:r>
          </a:p>
          <a:p>
            <a:r>
              <a:rPr lang="en-GB" sz="2800" dirty="0">
                <a:latin typeface="SassoonCRInfant" panose="00000400000000000000" pitchFamily="2" charset="0"/>
              </a:rPr>
              <a:t>Music and Art on Friday mornings (they will collect from the playground)</a:t>
            </a:r>
          </a:p>
          <a:p>
            <a:endParaRPr lang="en-GB" sz="2800" b="1" u="sng" dirty="0">
              <a:latin typeface="SassoonCRInfant" panose="00000400000000000000" pitchFamily="2" charset="0"/>
            </a:endParaRPr>
          </a:p>
          <a:p>
            <a:r>
              <a:rPr lang="en-GB" sz="2800" b="1" u="sng" dirty="0">
                <a:latin typeface="SassoonCRInfant" panose="00000400000000000000" pitchFamily="2" charset="0"/>
              </a:rPr>
              <a:t>Regular cover – Tracey and Steve</a:t>
            </a:r>
          </a:p>
          <a:p>
            <a:r>
              <a:rPr lang="en-GB" sz="2800" dirty="0">
                <a:latin typeface="SassoonCRInfant" panose="00000400000000000000" pitchFamily="2" charset="0"/>
              </a:rPr>
              <a:t>Rosa – Every Thursday afternoon (Tracey cover Cameron)</a:t>
            </a:r>
          </a:p>
          <a:p>
            <a:r>
              <a:rPr lang="en-GB" sz="2800" dirty="0">
                <a:latin typeface="SassoonCRInfant" panose="00000400000000000000" pitchFamily="2" charset="0"/>
              </a:rPr>
              <a:t>Jenny – Some Wednesday mornings (Steve cover Hockney)</a:t>
            </a:r>
          </a:p>
        </p:txBody>
      </p:sp>
    </p:spTree>
    <p:extLst>
      <p:ext uri="{BB962C8B-B14F-4D97-AF65-F5344CB8AC3E}">
        <p14:creationId xmlns:p14="http://schemas.microsoft.com/office/powerpoint/2010/main" val="1544981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334" y="246061"/>
            <a:ext cx="10515600" cy="1325563"/>
          </a:xfrm>
        </p:spPr>
        <p:txBody>
          <a:bodyPr>
            <a:normAutofit/>
          </a:bodyPr>
          <a:lstStyle/>
          <a:p>
            <a:r>
              <a:rPr lang="en-GB" sz="5400" b="1" dirty="0">
                <a:latin typeface="SassoonCRInfant" panose="00000400000000000000" pitchFamily="2" charset="0"/>
              </a:rPr>
              <a:t>What does my child need to bring?</a:t>
            </a:r>
          </a:p>
        </p:txBody>
      </p:sp>
      <p:sp>
        <p:nvSpPr>
          <p:cNvPr id="3" name="Content Placeholder 2"/>
          <p:cNvSpPr>
            <a:spLocks noGrp="1"/>
          </p:cNvSpPr>
          <p:nvPr>
            <p:ph idx="1"/>
          </p:nvPr>
        </p:nvSpPr>
        <p:spPr>
          <a:xfrm>
            <a:off x="499534" y="1311216"/>
            <a:ext cx="10515600" cy="5292784"/>
          </a:xfrm>
        </p:spPr>
        <p:txBody>
          <a:bodyPr>
            <a:normAutofit fontScale="55000" lnSpcReduction="20000"/>
          </a:bodyPr>
          <a:lstStyle/>
          <a:p>
            <a:pPr lvl="0"/>
            <a:r>
              <a:rPr lang="en-US" sz="3600" dirty="0">
                <a:latin typeface="SassoonCRInfant" panose="00000400000000000000" pitchFamily="2" charset="0"/>
              </a:rPr>
              <a:t>Coat / raincoat</a:t>
            </a:r>
          </a:p>
          <a:p>
            <a:pPr lvl="0"/>
            <a:r>
              <a:rPr lang="en-US" sz="3600" dirty="0">
                <a:latin typeface="SassoonCRInfant" panose="00000400000000000000" pitchFamily="2" charset="0"/>
              </a:rPr>
              <a:t>Book bag </a:t>
            </a:r>
          </a:p>
          <a:p>
            <a:pPr lvl="0"/>
            <a:r>
              <a:rPr lang="en-US" sz="3600" dirty="0">
                <a:latin typeface="SassoonCRInfant" panose="00000400000000000000" pitchFamily="2" charset="0"/>
              </a:rPr>
              <a:t>PE Kit:</a:t>
            </a:r>
          </a:p>
          <a:p>
            <a:pPr lvl="1"/>
            <a:r>
              <a:rPr lang="en-US" sz="3300" dirty="0">
                <a:latin typeface="SassoonCRInfant" panose="00000400000000000000" pitchFamily="2" charset="0"/>
              </a:rPr>
              <a:t>Tuesday and Thursday* (Hockney) </a:t>
            </a:r>
          </a:p>
          <a:p>
            <a:pPr lvl="1"/>
            <a:r>
              <a:rPr lang="en-US" sz="3300" dirty="0">
                <a:latin typeface="SassoonCRInfant" panose="00000400000000000000" pitchFamily="2" charset="0"/>
              </a:rPr>
              <a:t>Monday and Wednesday* (Cameron)</a:t>
            </a:r>
          </a:p>
          <a:p>
            <a:pPr marL="457200" lvl="1" indent="0">
              <a:buNone/>
            </a:pPr>
            <a:r>
              <a:rPr lang="en-US" sz="3300" i="1" dirty="0">
                <a:latin typeface="SassoonCRInfant" panose="00000400000000000000" pitchFamily="2" charset="0"/>
              </a:rPr>
              <a:t>Please send your child in on these days in appropriate PE clothes</a:t>
            </a:r>
          </a:p>
          <a:p>
            <a:pPr lvl="0"/>
            <a:r>
              <a:rPr lang="en-US" sz="3600" dirty="0">
                <a:latin typeface="SassoonCRInfant" panose="00000400000000000000" pitchFamily="2" charset="0"/>
              </a:rPr>
              <a:t>Swimming kit: </a:t>
            </a:r>
          </a:p>
          <a:p>
            <a:pPr marL="714375" lvl="0" indent="-268288"/>
            <a:r>
              <a:rPr lang="en-US" sz="3300" dirty="0">
                <a:latin typeface="SassoonCRInfant" panose="00000400000000000000" pitchFamily="2" charset="0"/>
              </a:rPr>
              <a:t>Every *Thursday (Hockney Autumn 1, Cameron Autumn 2)</a:t>
            </a:r>
          </a:p>
          <a:p>
            <a:pPr lvl="0"/>
            <a:r>
              <a:rPr lang="en-US" sz="3600" dirty="0">
                <a:latin typeface="SassoonCRInfant" panose="00000400000000000000" pitchFamily="2" charset="0"/>
              </a:rPr>
              <a:t>Water bottle </a:t>
            </a:r>
            <a:r>
              <a:rPr lang="en-US" sz="3600" b="1" dirty="0">
                <a:latin typeface="SassoonCRInfant" panose="00000400000000000000" pitchFamily="2" charset="0"/>
              </a:rPr>
              <a:t>with their name on it</a:t>
            </a:r>
            <a:endParaRPr lang="en-GB" sz="3600" b="1" dirty="0">
              <a:latin typeface="SassoonCRInfant" panose="00000400000000000000" pitchFamily="2" charset="0"/>
            </a:endParaRPr>
          </a:p>
          <a:p>
            <a:pPr lvl="0"/>
            <a:r>
              <a:rPr lang="en-US" sz="3600" dirty="0">
                <a:latin typeface="SassoonCRInfant" panose="00000400000000000000" pitchFamily="2" charset="0"/>
              </a:rPr>
              <a:t>Packed Lunch (if applicable)*</a:t>
            </a:r>
          </a:p>
          <a:p>
            <a:pPr lvl="0"/>
            <a:r>
              <a:rPr lang="en-US" sz="3600" u="sng" dirty="0">
                <a:latin typeface="SassoonCRInfant" panose="00000400000000000000" pitchFamily="2" charset="0"/>
              </a:rPr>
              <a:t>Fruit</a:t>
            </a:r>
            <a:r>
              <a:rPr lang="en-US" sz="3600" dirty="0">
                <a:latin typeface="SassoonCRInfant" panose="00000400000000000000" pitchFamily="2" charset="0"/>
              </a:rPr>
              <a:t> snack for break time*</a:t>
            </a:r>
          </a:p>
          <a:p>
            <a:pPr marL="0" lvl="0" indent="0">
              <a:buNone/>
            </a:pPr>
            <a:r>
              <a:rPr lang="en-US" sz="3600" b="1" dirty="0">
                <a:latin typeface="SassoonCRInfant" panose="00000400000000000000" pitchFamily="2" charset="0"/>
              </a:rPr>
              <a:t>*We are a nut free school!</a:t>
            </a:r>
          </a:p>
          <a:p>
            <a:pPr marL="0" lvl="0" indent="0">
              <a:buNone/>
            </a:pPr>
            <a:r>
              <a:rPr lang="en-US" sz="3600" dirty="0">
                <a:latin typeface="SassoonCRInfant" panose="00000400000000000000" pitchFamily="2" charset="0"/>
              </a:rPr>
              <a:t>Please label EVERYTHING!</a:t>
            </a:r>
          </a:p>
          <a:p>
            <a:pPr marL="0" lvl="0" indent="0">
              <a:buNone/>
            </a:pPr>
            <a:endParaRPr lang="en-US" dirty="0">
              <a:latin typeface="SassoonCRInfant" panose="00000400000000000000" pitchFamily="2" charset="0"/>
            </a:endParaRPr>
          </a:p>
          <a:p>
            <a:pPr marL="0" lvl="0" indent="0">
              <a:buNone/>
            </a:pPr>
            <a:r>
              <a:rPr lang="en-GB" sz="4200" dirty="0">
                <a:solidFill>
                  <a:srgbClr val="FF0000"/>
                </a:solidFill>
                <a:latin typeface="SassoonCRInfant" panose="00000400000000000000" pitchFamily="2" charset="0"/>
              </a:rPr>
              <a:t>To help ensure consistency and fairness for all children, please do not send children into school with their own pens, pencils, fidgets, ear defenders or toys. These items are provided by school when needed, so that everyone has access to the same resources.</a:t>
            </a:r>
          </a:p>
        </p:txBody>
      </p:sp>
    </p:spTree>
    <p:extLst>
      <p:ext uri="{BB962C8B-B14F-4D97-AF65-F5344CB8AC3E}">
        <p14:creationId xmlns:p14="http://schemas.microsoft.com/office/powerpoint/2010/main" val="969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5400" b="1" dirty="0">
                <a:latin typeface="SassoonCRInfant" panose="00000400000000000000" pitchFamily="2" charset="0"/>
              </a:rPr>
              <a:t>Drop off and pick</a:t>
            </a:r>
            <a:r>
              <a:rPr lang="en-GB" sz="5400" b="1" dirty="0"/>
              <a:t> </a:t>
            </a:r>
            <a:r>
              <a:rPr lang="en-GB" sz="5400" b="1" dirty="0">
                <a:latin typeface="SassoonCRInfant" panose="00000400000000000000" pitchFamily="2" charset="0"/>
              </a:rPr>
              <a:t>up:</a:t>
            </a:r>
            <a:br>
              <a:rPr lang="en-GB" b="1" dirty="0"/>
            </a:br>
            <a:endParaRPr lang="en-GB" b="1" dirty="0"/>
          </a:p>
        </p:txBody>
      </p:sp>
      <p:sp>
        <p:nvSpPr>
          <p:cNvPr id="4" name="Content Placeholder 2">
            <a:extLst>
              <a:ext uri="{FF2B5EF4-FFF2-40B4-BE49-F238E27FC236}">
                <a16:creationId xmlns:a16="http://schemas.microsoft.com/office/drawing/2014/main" id="{A141830B-4269-4FC3-A9A1-4495B43EDD9B}"/>
              </a:ext>
            </a:extLst>
          </p:cNvPr>
          <p:cNvSpPr txBox="1">
            <a:spLocks/>
          </p:cNvSpPr>
          <p:nvPr/>
        </p:nvSpPr>
        <p:spPr>
          <a:xfrm>
            <a:off x="838200" y="1333255"/>
            <a:ext cx="10515600" cy="51596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GB" dirty="0">
                <a:latin typeface="SassoonCRInfant" panose="00000400000000000000" pitchFamily="2" charset="0"/>
              </a:rPr>
              <a:t>Start at 8.55am and finish at 3.30pm.</a:t>
            </a:r>
          </a:p>
          <a:p>
            <a:pPr algn="just"/>
            <a:r>
              <a:rPr lang="en-GB" dirty="0">
                <a:latin typeface="SassoonCRInfant" panose="00000400000000000000" pitchFamily="2" charset="0"/>
              </a:rPr>
              <a:t>Middle playground</a:t>
            </a:r>
          </a:p>
          <a:p>
            <a:pPr algn="just"/>
            <a:r>
              <a:rPr lang="en-GB" b="1" dirty="0">
                <a:latin typeface="SassoonCRInfant" panose="00000400000000000000" pitchFamily="2" charset="0"/>
              </a:rPr>
              <a:t>All parents should remain behind the line/cones</a:t>
            </a:r>
            <a:r>
              <a:rPr lang="en-GB" dirty="0">
                <a:latin typeface="SassoonCRInfant" panose="00000400000000000000" pitchFamily="2" charset="0"/>
              </a:rPr>
              <a:t>.</a:t>
            </a:r>
          </a:p>
          <a:p>
            <a:pPr algn="just"/>
            <a:r>
              <a:rPr lang="en-GB" dirty="0">
                <a:latin typeface="SassoonCRInfant" panose="00000400000000000000" pitchFamily="2" charset="0"/>
              </a:rPr>
              <a:t>Children should not be using the play equipment and climbing frames before or after school.</a:t>
            </a:r>
          </a:p>
          <a:p>
            <a:pPr algn="just"/>
            <a:r>
              <a:rPr lang="en-GB" dirty="0">
                <a:latin typeface="SassoonCRInfant" panose="00000400000000000000" pitchFamily="2" charset="0"/>
              </a:rPr>
              <a:t>Please bear with us when we are dismissing, whilst we get to know you all.  We will get quicker!</a:t>
            </a:r>
          </a:p>
          <a:p>
            <a:pPr algn="just"/>
            <a:r>
              <a:rPr lang="en-GB" dirty="0">
                <a:latin typeface="SassoonCRInfant" panose="00000400000000000000" pitchFamily="2" charset="0"/>
              </a:rPr>
              <a:t>If on occasion, you arrange for another parent / family friend / family member to collect your child, </a:t>
            </a:r>
            <a:r>
              <a:rPr lang="en-GB" u="sng" dirty="0">
                <a:solidFill>
                  <a:srgbClr val="FF0000"/>
                </a:solidFill>
                <a:latin typeface="SassoonCRInfant" panose="00000400000000000000" pitchFamily="2" charset="0"/>
              </a:rPr>
              <a:t>please make sure you let the office know before 3pm. </a:t>
            </a:r>
            <a:r>
              <a:rPr lang="en-GB" dirty="0">
                <a:latin typeface="SassoonCRInfant" panose="00000400000000000000" pitchFamily="2" charset="0"/>
              </a:rPr>
              <a:t>We will not be sending children home with adults other than you if we don’t get a clear message from office staff. </a:t>
            </a:r>
          </a:p>
          <a:p>
            <a:pPr marL="0" indent="0" algn="just">
              <a:buNone/>
            </a:pPr>
            <a:endParaRPr lang="en-GB" dirty="0"/>
          </a:p>
          <a:p>
            <a:endParaRPr lang="en-GB" dirty="0"/>
          </a:p>
        </p:txBody>
      </p:sp>
    </p:spTree>
    <p:extLst>
      <p:ext uri="{BB962C8B-B14F-4D97-AF65-F5344CB8AC3E}">
        <p14:creationId xmlns:p14="http://schemas.microsoft.com/office/powerpoint/2010/main" val="3309454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667" y="288925"/>
            <a:ext cx="10515600" cy="1325563"/>
          </a:xfrm>
        </p:spPr>
        <p:txBody>
          <a:bodyPr>
            <a:normAutofit/>
          </a:bodyPr>
          <a:lstStyle/>
          <a:p>
            <a:r>
              <a:rPr lang="en-GB" sz="5400" b="1" dirty="0">
                <a:latin typeface="SassoonCRInfant" panose="00000400000000000000" pitchFamily="2" charset="0"/>
              </a:rPr>
              <a:t>School Uniform</a:t>
            </a:r>
          </a:p>
        </p:txBody>
      </p:sp>
      <p:pic>
        <p:nvPicPr>
          <p:cNvPr id="4" name="Content Placeholder 3" descr="N:\My Pictures\2018-01-24 bird feeder science\bird feeder science 044.JPG"/>
          <p:cNvPicPr>
            <a:picLocks noGrp="1"/>
          </p:cNvPicPr>
          <p:nvPr>
            <p:ph idx="1"/>
          </p:nvPr>
        </p:nvPicPr>
        <p:blipFill rotWithShape="1">
          <a:blip r:embed="rId3" cstate="print">
            <a:extLst>
              <a:ext uri="{28A0092B-C50C-407E-A947-70E740481C1C}">
                <a14:useLocalDpi xmlns:a14="http://schemas.microsoft.com/office/drawing/2010/main" val="0"/>
              </a:ext>
            </a:extLst>
          </a:blip>
          <a:srcRect l="10177" t="23710" r="6690" b="16634"/>
          <a:stretch/>
        </p:blipFill>
        <p:spPr bwMode="auto">
          <a:xfrm>
            <a:off x="741000" y="1690688"/>
            <a:ext cx="6717122" cy="3615140"/>
          </a:xfrm>
          <a:prstGeom prst="rect">
            <a:avLst/>
          </a:prstGeom>
          <a:noFill/>
          <a:ln>
            <a:noFill/>
          </a:ln>
          <a:extLst>
            <a:ext uri="{53640926-AAD7-44D8-BBD7-CCE9431645EC}">
              <a14:shadowObscured xmlns:a14="http://schemas.microsoft.com/office/drawing/2010/main"/>
            </a:ext>
          </a:extLst>
        </p:spPr>
      </p:pic>
      <p:sp>
        <p:nvSpPr>
          <p:cNvPr id="5" name="Rectangle 4"/>
          <p:cNvSpPr/>
          <p:nvPr/>
        </p:nvSpPr>
        <p:spPr>
          <a:xfrm>
            <a:off x="7620000" y="1720356"/>
            <a:ext cx="4132976" cy="3046988"/>
          </a:xfrm>
          <a:prstGeom prst="rect">
            <a:avLst/>
          </a:prstGeom>
        </p:spPr>
        <p:txBody>
          <a:bodyPr wrap="square">
            <a:spAutoFit/>
          </a:bodyPr>
          <a:lstStyle/>
          <a:p>
            <a:r>
              <a:rPr lang="en-GB" sz="2400" u="sng" dirty="0">
                <a:latin typeface="SassoonCRInfant" panose="00000400000000000000" pitchFamily="2" charset="0"/>
              </a:rPr>
              <a:t>All</a:t>
            </a:r>
            <a:r>
              <a:rPr lang="en-GB" sz="2400" dirty="0">
                <a:latin typeface="SassoonCRInfant" panose="00000400000000000000" pitchFamily="2" charset="0"/>
              </a:rPr>
              <a:t> children are expected to wear school uniform:</a:t>
            </a:r>
          </a:p>
          <a:p>
            <a:pPr marL="285750" indent="-285750">
              <a:buFont typeface="Arial" panose="020B0604020202020204" pitchFamily="34" charset="0"/>
              <a:buChar char="•"/>
            </a:pPr>
            <a:r>
              <a:rPr lang="en-GB" sz="2400" dirty="0">
                <a:latin typeface="SassoonCRInfant" panose="00000400000000000000" pitchFamily="2" charset="0"/>
              </a:rPr>
              <a:t>Campsbourne t-shirt, polo shirt, jumper or cardigan.  </a:t>
            </a:r>
          </a:p>
          <a:p>
            <a:pPr marL="285750" indent="-285750">
              <a:buFont typeface="Arial" panose="020B0604020202020204" pitchFamily="34" charset="0"/>
              <a:buChar char="•"/>
            </a:pPr>
            <a:r>
              <a:rPr lang="en-GB" sz="2400" dirty="0">
                <a:latin typeface="SassoonCRInfant" panose="00000400000000000000" pitchFamily="2" charset="0"/>
              </a:rPr>
              <a:t>Sensible and comfortable shoes.</a:t>
            </a:r>
          </a:p>
          <a:p>
            <a:pPr algn="ctr"/>
            <a:r>
              <a:rPr lang="en-GB" sz="2400" dirty="0">
                <a:solidFill>
                  <a:srgbClr val="FF0000"/>
                </a:solidFill>
                <a:latin typeface="SassoonCRInfant" panose="00000400000000000000" pitchFamily="2" charset="0"/>
              </a:rPr>
              <a:t>Please label all items of clothing!</a:t>
            </a:r>
          </a:p>
        </p:txBody>
      </p:sp>
    </p:spTree>
    <p:extLst>
      <p:ext uri="{BB962C8B-B14F-4D97-AF65-F5344CB8AC3E}">
        <p14:creationId xmlns:p14="http://schemas.microsoft.com/office/powerpoint/2010/main" val="3882994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40461" y="3193534"/>
            <a:ext cx="9144000" cy="2387600"/>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sz="8000" b="1">
                <a:latin typeface="Berlin Sans FB Demi" panose="020E0802020502020306" pitchFamily="34" charset="0"/>
              </a:rPr>
            </a:br>
            <a:br>
              <a:rPr lang="en-GB" sz="8000" b="1">
                <a:latin typeface="Berlin Sans FB Demi" panose="020E0802020502020306" pitchFamily="34" charset="0"/>
              </a:rPr>
            </a:br>
            <a:endParaRPr lang="en-GB" sz="3600" b="1" dirty="0">
              <a:latin typeface="Berlin Sans FB Demi" panose="020E0802020502020306" pitchFamily="34" charset="0"/>
            </a:endParaRPr>
          </a:p>
        </p:txBody>
      </p:sp>
      <p:sp>
        <p:nvSpPr>
          <p:cNvPr id="3" name="TextBox 2"/>
          <p:cNvSpPr txBox="1"/>
          <p:nvPr/>
        </p:nvSpPr>
        <p:spPr>
          <a:xfrm>
            <a:off x="528506" y="260541"/>
            <a:ext cx="11065079" cy="1015663"/>
          </a:xfrm>
          <a:prstGeom prst="rect">
            <a:avLst/>
          </a:prstGeom>
          <a:noFill/>
        </p:spPr>
        <p:txBody>
          <a:bodyPr wrap="square" rtlCol="0">
            <a:spAutoFit/>
          </a:bodyPr>
          <a:lstStyle/>
          <a:p>
            <a:r>
              <a:rPr lang="en-GB" sz="5400" b="1" dirty="0">
                <a:latin typeface="SassoonCRInfant" panose="00000400000000000000" pitchFamily="2" charset="0"/>
              </a:rPr>
              <a:t>Behaviour</a:t>
            </a:r>
            <a:r>
              <a:rPr lang="en-GB" sz="6000" dirty="0">
                <a:latin typeface="SassoonCRInfant" panose="00000400000000000000" pitchFamily="2" charset="0"/>
              </a:rPr>
              <a:t>:</a:t>
            </a:r>
          </a:p>
        </p:txBody>
      </p:sp>
      <p:pic>
        <p:nvPicPr>
          <p:cNvPr id="4" name="Picture 3">
            <a:extLst>
              <a:ext uri="{FF2B5EF4-FFF2-40B4-BE49-F238E27FC236}">
                <a16:creationId xmlns:a16="http://schemas.microsoft.com/office/drawing/2014/main" id="{0F39923D-E026-4C61-9E7D-7854A16FB8A6}"/>
              </a:ext>
            </a:extLst>
          </p:cNvPr>
          <p:cNvPicPr>
            <a:picLocks noChangeAspect="1"/>
          </p:cNvPicPr>
          <p:nvPr/>
        </p:nvPicPr>
        <p:blipFill>
          <a:blip r:embed="rId3"/>
          <a:stretch>
            <a:fillRect/>
          </a:stretch>
        </p:blipFill>
        <p:spPr>
          <a:xfrm>
            <a:off x="353615" y="1825584"/>
            <a:ext cx="4787834" cy="4771875"/>
          </a:xfrm>
          <a:prstGeom prst="rect">
            <a:avLst/>
          </a:prstGeom>
        </p:spPr>
      </p:pic>
      <p:sp>
        <p:nvSpPr>
          <p:cNvPr id="6" name="Rectangle 5">
            <a:extLst>
              <a:ext uri="{FF2B5EF4-FFF2-40B4-BE49-F238E27FC236}">
                <a16:creationId xmlns:a16="http://schemas.microsoft.com/office/drawing/2014/main" id="{46BA9F7D-D739-4BA3-ABFB-48312B6827B4}"/>
              </a:ext>
            </a:extLst>
          </p:cNvPr>
          <p:cNvSpPr/>
          <p:nvPr/>
        </p:nvSpPr>
        <p:spPr>
          <a:xfrm>
            <a:off x="1463306" y="1366228"/>
            <a:ext cx="2221121" cy="369332"/>
          </a:xfrm>
          <a:prstGeom prst="rect">
            <a:avLst/>
          </a:prstGeom>
        </p:spPr>
        <p:txBody>
          <a:bodyPr wrap="none">
            <a:spAutoFit/>
          </a:bodyPr>
          <a:lstStyle/>
          <a:p>
            <a:r>
              <a:rPr lang="en-GB" dirty="0">
                <a:latin typeface="SassoonCRInfant" panose="00000400000000000000" pitchFamily="2" charset="0"/>
              </a:rPr>
              <a:t>The Anchor Approach</a:t>
            </a:r>
            <a:endParaRPr lang="en-GB" dirty="0"/>
          </a:p>
        </p:txBody>
      </p:sp>
      <p:pic>
        <p:nvPicPr>
          <p:cNvPr id="7" name="Picture 2" descr="See the source image">
            <a:extLst>
              <a:ext uri="{FF2B5EF4-FFF2-40B4-BE49-F238E27FC236}">
                <a16:creationId xmlns:a16="http://schemas.microsoft.com/office/drawing/2014/main" id="{C20DB923-8A82-4C9A-8BE7-923AA892C77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4985" b="25350"/>
          <a:stretch/>
        </p:blipFill>
        <p:spPr bwMode="auto">
          <a:xfrm>
            <a:off x="6096000" y="2199085"/>
            <a:ext cx="3840611" cy="134870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F9915FDB-54CA-481C-B2A2-42EC2354BBE6}"/>
              </a:ext>
            </a:extLst>
          </p:cNvPr>
          <p:cNvSpPr/>
          <p:nvPr/>
        </p:nvSpPr>
        <p:spPr>
          <a:xfrm>
            <a:off x="6096000" y="3659456"/>
            <a:ext cx="5198533" cy="181001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2400" dirty="0">
                <a:ln w="0"/>
                <a:solidFill>
                  <a:schemeClr val="tx1"/>
                </a:solidFill>
                <a:effectLst>
                  <a:outerShdw blurRad="38100" dist="19050" dir="2700000" algn="tl" rotWithShape="0">
                    <a:schemeClr val="dk1">
                      <a:alpha val="40000"/>
                    </a:schemeClr>
                  </a:outerShdw>
                </a:effectLst>
              </a:rPr>
              <a:t>100 dojos = Bronze Certificate</a:t>
            </a:r>
          </a:p>
          <a:p>
            <a:pPr algn="ctr"/>
            <a:r>
              <a:rPr lang="en-GB" sz="2400" dirty="0">
                <a:ln w="0"/>
                <a:solidFill>
                  <a:schemeClr val="tx1"/>
                </a:solidFill>
                <a:effectLst>
                  <a:outerShdw blurRad="38100" dist="19050" dir="2700000" algn="tl" rotWithShape="0">
                    <a:schemeClr val="dk1">
                      <a:alpha val="40000"/>
                    </a:schemeClr>
                  </a:outerShdw>
                </a:effectLst>
              </a:rPr>
              <a:t>200 dojos = Silver Certificate</a:t>
            </a:r>
          </a:p>
          <a:p>
            <a:pPr algn="ctr"/>
            <a:r>
              <a:rPr lang="en-GB" sz="2400" dirty="0">
                <a:ln w="0"/>
                <a:solidFill>
                  <a:schemeClr val="tx1"/>
                </a:solidFill>
                <a:effectLst>
                  <a:outerShdw blurRad="38100" dist="19050" dir="2700000" algn="tl" rotWithShape="0">
                    <a:schemeClr val="dk1">
                      <a:alpha val="40000"/>
                    </a:schemeClr>
                  </a:outerShdw>
                </a:effectLst>
              </a:rPr>
              <a:t>300 dojos = Gold Certificate</a:t>
            </a:r>
          </a:p>
          <a:p>
            <a:pPr algn="ctr"/>
            <a:r>
              <a:rPr lang="en-GB" sz="2400" dirty="0">
                <a:ln w="0"/>
                <a:solidFill>
                  <a:schemeClr val="tx1"/>
                </a:solidFill>
                <a:effectLst>
                  <a:outerShdw blurRad="38100" dist="19050" dir="2700000" algn="tl" rotWithShape="0">
                    <a:schemeClr val="dk1">
                      <a:alpha val="40000"/>
                    </a:schemeClr>
                  </a:outerShdw>
                </a:effectLst>
              </a:rPr>
              <a:t>400 dojos = Diamond Certificate</a:t>
            </a:r>
          </a:p>
          <a:p>
            <a:pPr algn="ctr"/>
            <a:r>
              <a:rPr lang="en-GB" sz="2400" dirty="0">
                <a:ln w="0"/>
                <a:solidFill>
                  <a:schemeClr val="tx1"/>
                </a:solidFill>
                <a:effectLst>
                  <a:outerShdw blurRad="38100" dist="19050" dir="2700000" algn="tl" rotWithShape="0">
                    <a:schemeClr val="dk1">
                      <a:alpha val="40000"/>
                    </a:schemeClr>
                  </a:outerShdw>
                </a:effectLst>
              </a:rPr>
              <a:t>500 dojos = Platinum Certificate</a:t>
            </a:r>
          </a:p>
        </p:txBody>
      </p:sp>
    </p:spTree>
    <p:extLst>
      <p:ext uri="{BB962C8B-B14F-4D97-AF65-F5344CB8AC3E}">
        <p14:creationId xmlns:p14="http://schemas.microsoft.com/office/powerpoint/2010/main" val="875016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E4315-1B74-47A8-9EAD-9FBB42205FFB}"/>
              </a:ext>
            </a:extLst>
          </p:cNvPr>
          <p:cNvSpPr>
            <a:spLocks noGrp="1"/>
          </p:cNvSpPr>
          <p:nvPr>
            <p:ph type="title"/>
          </p:nvPr>
        </p:nvSpPr>
        <p:spPr>
          <a:xfrm>
            <a:off x="1265767" y="1372658"/>
            <a:ext cx="9660466" cy="3300942"/>
          </a:xfrm>
        </p:spPr>
        <p:txBody>
          <a:bodyPr>
            <a:normAutofit/>
          </a:bodyPr>
          <a:lstStyle/>
          <a:p>
            <a:pPr algn="ctr"/>
            <a:r>
              <a:rPr lang="en-GB" sz="11500" dirty="0">
                <a:latin typeface="SassoonCRInfant" panose="00000400000000000000" pitchFamily="2" charset="0"/>
              </a:rPr>
              <a:t>Year 3 curriculum</a:t>
            </a:r>
          </a:p>
        </p:txBody>
      </p:sp>
    </p:spTree>
    <p:extLst>
      <p:ext uri="{BB962C8B-B14F-4D97-AF65-F5344CB8AC3E}">
        <p14:creationId xmlns:p14="http://schemas.microsoft.com/office/powerpoint/2010/main" val="4223083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913" y="365125"/>
            <a:ext cx="11509954" cy="1325563"/>
          </a:xfrm>
        </p:spPr>
        <p:txBody>
          <a:bodyPr>
            <a:normAutofit/>
          </a:bodyPr>
          <a:lstStyle/>
          <a:p>
            <a:r>
              <a:rPr lang="en-GB" sz="5400" dirty="0">
                <a:latin typeface="SassoonCRInfant" panose="00000400000000000000" pitchFamily="2" charset="0"/>
              </a:rPr>
              <a:t>Main differences in the KS2 timetable </a:t>
            </a:r>
            <a:r>
              <a:rPr lang="en-GB" sz="2400" dirty="0">
                <a:latin typeface="SassoonCRInfant" panose="00000400000000000000" pitchFamily="2" charset="0"/>
              </a:rPr>
              <a:t>(compared to KS1):</a:t>
            </a:r>
            <a:endParaRPr lang="en-GB" dirty="0">
              <a:latin typeface="SassoonCRInfant" panose="00000400000000000000" pitchFamily="2" charset="0"/>
            </a:endParaRPr>
          </a:p>
        </p:txBody>
      </p:sp>
      <p:sp>
        <p:nvSpPr>
          <p:cNvPr id="3" name="Content Placeholder 2"/>
          <p:cNvSpPr>
            <a:spLocks noGrp="1"/>
          </p:cNvSpPr>
          <p:nvPr>
            <p:ph idx="1"/>
          </p:nvPr>
        </p:nvSpPr>
        <p:spPr>
          <a:xfrm>
            <a:off x="838200" y="1921974"/>
            <a:ext cx="9093200" cy="4570901"/>
          </a:xfrm>
          <a:ln>
            <a:solidFill>
              <a:schemeClr val="tx1"/>
            </a:solidFill>
          </a:ln>
        </p:spPr>
        <p:txBody>
          <a:bodyPr>
            <a:normAutofit fontScale="92500" lnSpcReduction="10000"/>
          </a:bodyPr>
          <a:lstStyle/>
          <a:p>
            <a:r>
              <a:rPr lang="en-GB" dirty="0">
                <a:latin typeface="SassoonCRInfant" panose="00000400000000000000" pitchFamily="2" charset="0"/>
              </a:rPr>
              <a:t>Fruit snack from home</a:t>
            </a:r>
          </a:p>
          <a:p>
            <a:r>
              <a:rPr lang="en-GB" dirty="0">
                <a:latin typeface="SassoonCRInfant" panose="00000400000000000000" pitchFamily="2" charset="0"/>
              </a:rPr>
              <a:t>Breaktime is slightly later (11:15-11:30am)</a:t>
            </a:r>
          </a:p>
          <a:p>
            <a:r>
              <a:rPr lang="en-GB" dirty="0">
                <a:latin typeface="SassoonCRInfant" panose="00000400000000000000" pitchFamily="2" charset="0"/>
              </a:rPr>
              <a:t>Lunchtime is slightly later (12.30-1.30pm)</a:t>
            </a:r>
          </a:p>
          <a:p>
            <a:r>
              <a:rPr lang="en-GB" dirty="0">
                <a:latin typeface="SassoonCRInfant" panose="00000400000000000000" pitchFamily="2" charset="0"/>
              </a:rPr>
              <a:t>No formal afternoon play (however we will give the children movement and brain breaks)</a:t>
            </a:r>
          </a:p>
          <a:p>
            <a:r>
              <a:rPr lang="en-GB" dirty="0">
                <a:latin typeface="SassoonCRInfant" panose="00000400000000000000" pitchFamily="2" charset="0"/>
              </a:rPr>
              <a:t>Accelerated Reader*</a:t>
            </a:r>
          </a:p>
          <a:p>
            <a:r>
              <a:rPr lang="en-GB" dirty="0">
                <a:latin typeface="SassoonCRInfant" panose="00000400000000000000" pitchFamily="2" charset="0"/>
              </a:rPr>
              <a:t>Times Tables Quizzes*</a:t>
            </a:r>
          </a:p>
          <a:p>
            <a:r>
              <a:rPr lang="en-GB" dirty="0">
                <a:latin typeface="SassoonCRInfant" panose="00000400000000000000" pitchFamily="2" charset="0"/>
              </a:rPr>
              <a:t>Spanish*</a:t>
            </a:r>
          </a:p>
          <a:p>
            <a:r>
              <a:rPr lang="en-GB" dirty="0">
                <a:latin typeface="SassoonCRInfant" panose="00000400000000000000" pitchFamily="2" charset="0"/>
              </a:rPr>
              <a:t>Swimming*</a:t>
            </a:r>
          </a:p>
          <a:p>
            <a:r>
              <a:rPr lang="en-GB" dirty="0">
                <a:latin typeface="SassoonCRInfant" panose="00000400000000000000" pitchFamily="2" charset="0"/>
              </a:rPr>
              <a:t>Forest school (Spring term)*</a:t>
            </a:r>
          </a:p>
          <a:p>
            <a:endParaRPr lang="en-GB" dirty="0">
              <a:latin typeface="SassoonCRInfant" panose="00000400000000000000" pitchFamily="2" charset="0"/>
            </a:endParaRPr>
          </a:p>
        </p:txBody>
      </p:sp>
    </p:spTree>
    <p:extLst>
      <p:ext uri="{BB962C8B-B14F-4D97-AF65-F5344CB8AC3E}">
        <p14:creationId xmlns:p14="http://schemas.microsoft.com/office/powerpoint/2010/main" val="4216514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AEA6AAE-D055-9DCC-0D9C-37D41AD1CA16}"/>
              </a:ext>
            </a:extLst>
          </p:cNvPr>
          <p:cNvSpPr txBox="1">
            <a:spLocks/>
          </p:cNvSpPr>
          <p:nvPr/>
        </p:nvSpPr>
        <p:spPr>
          <a:xfrm>
            <a:off x="2147978" y="1417548"/>
            <a:ext cx="7618562" cy="219692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11500" dirty="0">
                <a:latin typeface="SassoonCRInfant" panose="00000400000000000000" pitchFamily="2" charset="0"/>
              </a:rPr>
              <a:t>Maths</a:t>
            </a:r>
          </a:p>
        </p:txBody>
      </p:sp>
    </p:spTree>
    <p:extLst>
      <p:ext uri="{BB962C8B-B14F-4D97-AF65-F5344CB8AC3E}">
        <p14:creationId xmlns:p14="http://schemas.microsoft.com/office/powerpoint/2010/main" val="1693897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77935"/>
            <a:ext cx="10515600" cy="3999028"/>
          </a:xfrm>
        </p:spPr>
        <p:txBody>
          <a:bodyPr>
            <a:normAutofit/>
          </a:bodyPr>
          <a:lstStyle/>
          <a:p>
            <a:pPr marL="0" indent="0">
              <a:buNone/>
            </a:pPr>
            <a:endParaRPr lang="en-GB" dirty="0"/>
          </a:p>
          <a:p>
            <a:pPr marL="0" indent="0">
              <a:buNone/>
            </a:pPr>
            <a:r>
              <a:rPr lang="en-GB" dirty="0">
                <a:solidFill>
                  <a:srgbClr val="FF0000"/>
                </a:solidFill>
                <a:latin typeface="SassoonCRInfant" panose="00000400000000000000" pitchFamily="2" charset="0"/>
              </a:rPr>
              <a:t>White Rose Maths is our whole school program to teach maths.</a:t>
            </a:r>
          </a:p>
          <a:p>
            <a:pPr marL="0" indent="0">
              <a:buNone/>
            </a:pPr>
            <a:r>
              <a:rPr lang="en-GB" dirty="0">
                <a:latin typeface="SassoonCRInfant" panose="00000400000000000000" pitchFamily="2" charset="0"/>
              </a:rPr>
              <a:t>We teach the </a:t>
            </a:r>
            <a:r>
              <a:rPr lang="en-GB" b="1" dirty="0">
                <a:latin typeface="SassoonCRInfant" panose="00000400000000000000" pitchFamily="2" charset="0"/>
              </a:rPr>
              <a:t>White Rose Maths program </a:t>
            </a:r>
            <a:r>
              <a:rPr lang="en-GB" dirty="0">
                <a:latin typeface="SassoonCRInfant" panose="00000400000000000000" pitchFamily="2" charset="0"/>
              </a:rPr>
              <a:t>to the children. This approach to teaching maths ensures that children develop:</a:t>
            </a:r>
          </a:p>
          <a:p>
            <a:r>
              <a:rPr lang="en-GB" dirty="0">
                <a:latin typeface="SassoonCRInfant" panose="00000400000000000000" pitchFamily="2" charset="0"/>
              </a:rPr>
              <a:t>a deeper conceptual understanding over time through concrete and abstract learning opportunities </a:t>
            </a:r>
          </a:p>
          <a:p>
            <a:r>
              <a:rPr lang="en-GB" dirty="0">
                <a:latin typeface="SassoonCRInfant" panose="00000400000000000000" pitchFamily="2" charset="0"/>
              </a:rPr>
              <a:t>opportunities to apply mathematical concepts to a wide range of problem solving and reasoning problems.</a:t>
            </a:r>
          </a:p>
          <a:p>
            <a:endParaRPr lang="en-GB" dirty="0"/>
          </a:p>
        </p:txBody>
      </p:sp>
      <p:pic>
        <p:nvPicPr>
          <p:cNvPr id="2052" name="Picture 4" descr="Charnwood Primary Academ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2935"/>
            <a:ext cx="3810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68900A5-2AC2-C146-57CF-49BED955E578}"/>
              </a:ext>
            </a:extLst>
          </p:cNvPr>
          <p:cNvSpPr>
            <a:spLocks noGrp="1"/>
          </p:cNvSpPr>
          <p:nvPr>
            <p:ph type="title"/>
          </p:nvPr>
        </p:nvSpPr>
        <p:spPr>
          <a:xfrm>
            <a:off x="3810000" y="272935"/>
            <a:ext cx="6031302" cy="2196920"/>
          </a:xfrm>
        </p:spPr>
        <p:txBody>
          <a:bodyPr>
            <a:normAutofit/>
          </a:bodyPr>
          <a:lstStyle/>
          <a:p>
            <a:pPr algn="ctr"/>
            <a:r>
              <a:rPr lang="en-GB" sz="7200" dirty="0">
                <a:latin typeface="SassoonCRInfant" panose="00000400000000000000" pitchFamily="2" charset="0"/>
              </a:rPr>
              <a:t>Maths lessons:</a:t>
            </a:r>
          </a:p>
        </p:txBody>
      </p:sp>
    </p:spTree>
    <p:extLst>
      <p:ext uri="{BB962C8B-B14F-4D97-AF65-F5344CB8AC3E}">
        <p14:creationId xmlns:p14="http://schemas.microsoft.com/office/powerpoint/2010/main" val="1251200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77935"/>
            <a:ext cx="10515600" cy="3999028"/>
          </a:xfrm>
        </p:spPr>
        <p:txBody>
          <a:bodyPr/>
          <a:lstStyle/>
          <a:p>
            <a:pPr marL="0" indent="0">
              <a:buNone/>
            </a:pPr>
            <a:endParaRPr lang="en-GB" dirty="0"/>
          </a:p>
          <a:p>
            <a:endParaRPr lang="en-GB" dirty="0"/>
          </a:p>
        </p:txBody>
      </p:sp>
      <p:sp>
        <p:nvSpPr>
          <p:cNvPr id="2" name="TextBox 1"/>
          <p:cNvSpPr txBox="1"/>
          <p:nvPr/>
        </p:nvSpPr>
        <p:spPr>
          <a:xfrm>
            <a:off x="267432" y="650187"/>
            <a:ext cx="7654438" cy="5355312"/>
          </a:xfrm>
          <a:prstGeom prst="rect">
            <a:avLst/>
          </a:prstGeom>
          <a:noFill/>
        </p:spPr>
        <p:txBody>
          <a:bodyPr wrap="square" rtlCol="0">
            <a:spAutoFit/>
          </a:bodyPr>
          <a:lstStyle/>
          <a:p>
            <a:r>
              <a:rPr lang="en-GB" sz="5400" b="1" dirty="0">
                <a:latin typeface="SassoonCRInfant" panose="00000400000000000000" pitchFamily="2" charset="0"/>
              </a:rPr>
              <a:t>TT Rockstars:</a:t>
            </a:r>
          </a:p>
          <a:p>
            <a:endParaRPr lang="en-GB" sz="3600" u="sng" dirty="0">
              <a:latin typeface="SassoonCRInfant" panose="00000400000000000000" pitchFamily="2" charset="0"/>
            </a:endParaRPr>
          </a:p>
          <a:p>
            <a:pPr marL="571500" indent="-571500">
              <a:buFont typeface="Arial" panose="020B0604020202020204" pitchFamily="34" charset="0"/>
              <a:buChar char="•"/>
            </a:pPr>
            <a:r>
              <a:rPr lang="en-GB" sz="2400" dirty="0">
                <a:latin typeface="SassoonCRInfant" panose="00000400000000000000" pitchFamily="2" charset="0"/>
              </a:rPr>
              <a:t>Your child should have a login from Year 2.  We sent our login details last week so please let us know if you need another copy. Please check your child is able to log in.</a:t>
            </a:r>
          </a:p>
          <a:p>
            <a:pPr marL="571500" indent="-571500">
              <a:buFont typeface="Arial" panose="020B0604020202020204" pitchFamily="34" charset="0"/>
              <a:buChar char="•"/>
            </a:pPr>
            <a:r>
              <a:rPr lang="en-GB" sz="2400" dirty="0">
                <a:latin typeface="SassoonCRInfant" panose="00000400000000000000" pitchFamily="2" charset="0"/>
              </a:rPr>
              <a:t>We will set times tables for your child to work on.</a:t>
            </a:r>
          </a:p>
          <a:p>
            <a:pPr marL="571500" indent="-571500">
              <a:buFont typeface="Arial" panose="020B0604020202020204" pitchFamily="34" charset="0"/>
              <a:buChar char="•"/>
            </a:pPr>
            <a:r>
              <a:rPr lang="en-GB" sz="2400" dirty="0">
                <a:latin typeface="SassoonCRInfant" panose="00000400000000000000" pitchFamily="2" charset="0"/>
              </a:rPr>
              <a:t>Please encourage your child to practise their times tables regularly. </a:t>
            </a:r>
          </a:p>
          <a:p>
            <a:r>
              <a:rPr lang="en-GB" sz="2400" dirty="0">
                <a:solidFill>
                  <a:srgbClr val="FF0000"/>
                </a:solidFill>
                <a:latin typeface="SassoonCRInfant" panose="00000400000000000000" pitchFamily="2" charset="0"/>
              </a:rPr>
              <a:t>In KS2, knowing times tables will help your child enormously with all of their learning in Maths.</a:t>
            </a:r>
          </a:p>
          <a:p>
            <a:endParaRPr lang="en-GB" sz="3600" u="sng" dirty="0"/>
          </a:p>
        </p:txBody>
      </p:sp>
      <p:pic>
        <p:nvPicPr>
          <p:cNvPr id="1026" name="Picture 2" descr="Times Table Rockstars @ttrockstars | Ian Addison's Blo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1870" y="2009782"/>
            <a:ext cx="4002698" cy="2903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058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1128" y="1536912"/>
            <a:ext cx="5051151" cy="3999028"/>
          </a:xfrm>
        </p:spPr>
        <p:txBody>
          <a:bodyPr>
            <a:normAutofit lnSpcReduction="10000"/>
          </a:bodyPr>
          <a:lstStyle/>
          <a:p>
            <a:pPr marL="0" indent="0">
              <a:buNone/>
            </a:pPr>
            <a:endParaRPr lang="en-GB" dirty="0"/>
          </a:p>
          <a:p>
            <a:pPr marL="0" indent="0">
              <a:buNone/>
            </a:pPr>
            <a:r>
              <a:rPr lang="en-GB" b="1" u="sng" dirty="0">
                <a:latin typeface="SassoonCRInfant" panose="00000400000000000000" pitchFamily="2" charset="0"/>
              </a:rPr>
              <a:t>Fridays</a:t>
            </a:r>
          </a:p>
          <a:p>
            <a:r>
              <a:rPr lang="en-GB" dirty="0">
                <a:latin typeface="SassoonCRInfant" panose="00000400000000000000" pitchFamily="2" charset="0"/>
              </a:rPr>
              <a:t>The table on the right shows what each challenge will test the children on, and where the badge milestones are.</a:t>
            </a:r>
          </a:p>
          <a:p>
            <a:r>
              <a:rPr lang="en-GB" dirty="0">
                <a:latin typeface="SassoonCRInfant" panose="00000400000000000000" pitchFamily="2" charset="0"/>
              </a:rPr>
              <a:t>Continued throughout Y3-Y6</a:t>
            </a:r>
          </a:p>
          <a:p>
            <a:r>
              <a:rPr lang="en-GB" dirty="0">
                <a:latin typeface="SassoonCRInfant" panose="00000400000000000000" pitchFamily="2" charset="0"/>
              </a:rPr>
              <a:t>Weekly</a:t>
            </a:r>
          </a:p>
          <a:p>
            <a:r>
              <a:rPr lang="en-GB" dirty="0">
                <a:latin typeface="SassoonCRInfant" panose="00000400000000000000" pitchFamily="2" charset="0"/>
              </a:rPr>
              <a:t>5 minutes for 30 questions</a:t>
            </a:r>
          </a:p>
          <a:p>
            <a:endParaRPr lang="en-GB" dirty="0"/>
          </a:p>
        </p:txBody>
      </p:sp>
      <p:sp>
        <p:nvSpPr>
          <p:cNvPr id="2" name="TextBox 1"/>
          <p:cNvSpPr txBox="1"/>
          <p:nvPr/>
        </p:nvSpPr>
        <p:spPr>
          <a:xfrm>
            <a:off x="182765" y="251179"/>
            <a:ext cx="7654438" cy="923330"/>
          </a:xfrm>
          <a:prstGeom prst="rect">
            <a:avLst/>
          </a:prstGeom>
          <a:noFill/>
        </p:spPr>
        <p:txBody>
          <a:bodyPr wrap="square" rtlCol="0">
            <a:spAutoFit/>
          </a:bodyPr>
          <a:lstStyle/>
          <a:p>
            <a:r>
              <a:rPr lang="en-GB" sz="5400" b="1" dirty="0">
                <a:latin typeface="SassoonCRInfant" panose="00000400000000000000" pitchFamily="2" charset="0"/>
              </a:rPr>
              <a:t>Times tables challenges:</a:t>
            </a:r>
          </a:p>
        </p:txBody>
      </p:sp>
      <p:pic>
        <p:nvPicPr>
          <p:cNvPr id="4" name="Picture 3">
            <a:extLst>
              <a:ext uri="{FF2B5EF4-FFF2-40B4-BE49-F238E27FC236}">
                <a16:creationId xmlns:a16="http://schemas.microsoft.com/office/drawing/2014/main" id="{A0FD2C82-6C6B-4C7C-BBD5-E68C697D3805}"/>
              </a:ext>
            </a:extLst>
          </p:cNvPr>
          <p:cNvPicPr>
            <a:picLocks noChangeAspect="1"/>
          </p:cNvPicPr>
          <p:nvPr/>
        </p:nvPicPr>
        <p:blipFill>
          <a:blip r:embed="rId3"/>
          <a:stretch>
            <a:fillRect/>
          </a:stretch>
        </p:blipFill>
        <p:spPr>
          <a:xfrm>
            <a:off x="7084976" y="466030"/>
            <a:ext cx="4645896" cy="6140791"/>
          </a:xfrm>
          <a:prstGeom prst="rect">
            <a:avLst/>
          </a:prstGeom>
        </p:spPr>
      </p:pic>
    </p:spTree>
    <p:extLst>
      <p:ext uri="{BB962C8B-B14F-4D97-AF65-F5344CB8AC3E}">
        <p14:creationId xmlns:p14="http://schemas.microsoft.com/office/powerpoint/2010/main" val="1574140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65193-F526-44D3-8F1E-64D147A4213B}"/>
              </a:ext>
            </a:extLst>
          </p:cNvPr>
          <p:cNvSpPr>
            <a:spLocks noGrp="1"/>
          </p:cNvSpPr>
          <p:nvPr>
            <p:ph type="title"/>
          </p:nvPr>
        </p:nvSpPr>
        <p:spPr>
          <a:xfrm>
            <a:off x="838200" y="365125"/>
            <a:ext cx="10515600" cy="4829044"/>
          </a:xfrm>
        </p:spPr>
        <p:txBody>
          <a:bodyPr>
            <a:normAutofit/>
          </a:bodyPr>
          <a:lstStyle/>
          <a:p>
            <a:pPr algn="ctr"/>
            <a:r>
              <a:rPr lang="en-GB" sz="11500" dirty="0">
                <a:latin typeface="SassoonCRInfant" panose="00000400000000000000" pitchFamily="2" charset="0"/>
              </a:rPr>
              <a:t>Reading</a:t>
            </a:r>
          </a:p>
        </p:txBody>
      </p:sp>
    </p:spTree>
    <p:extLst>
      <p:ext uri="{BB962C8B-B14F-4D97-AF65-F5344CB8AC3E}">
        <p14:creationId xmlns:p14="http://schemas.microsoft.com/office/powerpoint/2010/main" val="3774145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134" y="111125"/>
            <a:ext cx="10515600" cy="1325563"/>
          </a:xfrm>
        </p:spPr>
        <p:txBody>
          <a:bodyPr>
            <a:normAutofit/>
          </a:bodyPr>
          <a:lstStyle/>
          <a:p>
            <a:r>
              <a:rPr lang="en-GB" sz="5400" b="1" dirty="0">
                <a:latin typeface="SassoonCRInfant" panose="00000400000000000000" pitchFamily="2" charset="0"/>
              </a:rPr>
              <a:t>Destination Reader (DR)</a:t>
            </a:r>
          </a:p>
        </p:txBody>
      </p:sp>
      <p:sp>
        <p:nvSpPr>
          <p:cNvPr id="3" name="Content Placeholder 2"/>
          <p:cNvSpPr>
            <a:spLocks noGrp="1"/>
          </p:cNvSpPr>
          <p:nvPr>
            <p:ph idx="1"/>
          </p:nvPr>
        </p:nvSpPr>
        <p:spPr>
          <a:xfrm>
            <a:off x="220134" y="1436688"/>
            <a:ext cx="8365066" cy="4952999"/>
          </a:xfrm>
        </p:spPr>
        <p:txBody>
          <a:bodyPr>
            <a:normAutofit/>
          </a:bodyPr>
          <a:lstStyle/>
          <a:p>
            <a:pPr marL="0" indent="0">
              <a:buNone/>
            </a:pPr>
            <a:r>
              <a:rPr lang="en-GB" dirty="0">
                <a:solidFill>
                  <a:srgbClr val="FF0000"/>
                </a:solidFill>
                <a:latin typeface="SassoonCRInfant" panose="00000400000000000000" pitchFamily="2" charset="0"/>
              </a:rPr>
              <a:t>Destination Reader is our KS2 program to teach reading.</a:t>
            </a:r>
          </a:p>
          <a:p>
            <a:pPr marL="0" indent="0">
              <a:buNone/>
            </a:pPr>
            <a:r>
              <a:rPr lang="en-GB" dirty="0">
                <a:latin typeface="SassoonCRInfant" panose="00000400000000000000" pitchFamily="2" charset="0"/>
              </a:rPr>
              <a:t>DR focuses on various </a:t>
            </a:r>
            <a:r>
              <a:rPr lang="en-GB" b="1" dirty="0">
                <a:latin typeface="SassoonCRInfant" panose="00000400000000000000" pitchFamily="2" charset="0"/>
              </a:rPr>
              <a:t>reading strategies </a:t>
            </a:r>
            <a:r>
              <a:rPr lang="en-GB" dirty="0">
                <a:latin typeface="SassoonCRInfant" panose="00000400000000000000" pitchFamily="2" charset="0"/>
              </a:rPr>
              <a:t>that help children to become more fluent in their reading, and helps develop a love of reading.</a:t>
            </a:r>
          </a:p>
          <a:p>
            <a:pPr marL="0" indent="0">
              <a:buNone/>
            </a:pPr>
            <a:r>
              <a:rPr lang="en-GB" dirty="0">
                <a:latin typeface="SassoonCRInfant" panose="00000400000000000000" pitchFamily="2" charset="0"/>
              </a:rPr>
              <a:t>There is a big focus on </a:t>
            </a:r>
            <a:r>
              <a:rPr lang="en-GB" b="1" dirty="0">
                <a:latin typeface="SassoonCRInfant" panose="00000400000000000000" pitchFamily="2" charset="0"/>
              </a:rPr>
              <a:t>vocabulary and discussion</a:t>
            </a:r>
            <a:r>
              <a:rPr lang="en-GB" dirty="0">
                <a:latin typeface="SassoonCRInfant" panose="00000400000000000000" pitchFamily="2" charset="0"/>
              </a:rPr>
              <a:t>. </a:t>
            </a:r>
          </a:p>
          <a:p>
            <a:pPr marL="0" indent="0">
              <a:buNone/>
            </a:pPr>
            <a:r>
              <a:rPr lang="en-GB" dirty="0">
                <a:latin typeface="SassoonCRInfant" panose="00000400000000000000" pitchFamily="2" charset="0"/>
              </a:rPr>
              <a:t>The books are enjoyable texts which encourage children to read for pleasure.</a:t>
            </a:r>
          </a:p>
          <a:p>
            <a:pPr marL="0" indent="0">
              <a:buNone/>
            </a:pPr>
            <a:endParaRPr lang="en-GB" dirty="0"/>
          </a:p>
        </p:txBody>
      </p:sp>
      <p:sp>
        <p:nvSpPr>
          <p:cNvPr id="4" name="TextBox 3">
            <a:extLst>
              <a:ext uri="{FF2B5EF4-FFF2-40B4-BE49-F238E27FC236}">
                <a16:creationId xmlns:a16="http://schemas.microsoft.com/office/drawing/2014/main" id="{10F9A384-5FFD-4F92-BDBF-22578DB5BEE4}"/>
              </a:ext>
            </a:extLst>
          </p:cNvPr>
          <p:cNvSpPr txBox="1"/>
          <p:nvPr/>
        </p:nvSpPr>
        <p:spPr>
          <a:xfrm>
            <a:off x="9056567" y="1693232"/>
            <a:ext cx="2823209" cy="3046988"/>
          </a:xfrm>
          <a:prstGeom prst="rect">
            <a:avLst/>
          </a:prstGeom>
          <a:noFill/>
          <a:ln>
            <a:solidFill>
              <a:schemeClr val="tx1"/>
            </a:solidFill>
          </a:ln>
        </p:spPr>
        <p:txBody>
          <a:bodyPr wrap="none" rtlCol="0">
            <a:spAutoFit/>
          </a:bodyPr>
          <a:lstStyle/>
          <a:p>
            <a:r>
              <a:rPr lang="en-GB" sz="2400" b="1" u="sng" dirty="0">
                <a:latin typeface="SassoonCRInfant" panose="00000400000000000000" pitchFamily="2" charset="0"/>
              </a:rPr>
              <a:t>Strategies </a:t>
            </a:r>
          </a:p>
          <a:p>
            <a:r>
              <a:rPr lang="en-GB" sz="2400" dirty="0">
                <a:latin typeface="SassoonCRInfant" panose="00000400000000000000" pitchFamily="2" charset="0"/>
              </a:rPr>
              <a:t>Clarifying </a:t>
            </a:r>
          </a:p>
          <a:p>
            <a:r>
              <a:rPr lang="en-GB" sz="2400" dirty="0">
                <a:latin typeface="SassoonCRInfant" panose="00000400000000000000" pitchFamily="2" charset="0"/>
              </a:rPr>
              <a:t>Summarising</a:t>
            </a:r>
          </a:p>
          <a:p>
            <a:r>
              <a:rPr lang="en-GB" sz="2400" dirty="0">
                <a:latin typeface="SassoonCRInfant" panose="00000400000000000000" pitchFamily="2" charset="0"/>
              </a:rPr>
              <a:t>Inferring</a:t>
            </a:r>
          </a:p>
          <a:p>
            <a:r>
              <a:rPr lang="en-GB" sz="2400" dirty="0">
                <a:latin typeface="SassoonCRInfant" panose="00000400000000000000" pitchFamily="2" charset="0"/>
              </a:rPr>
              <a:t>Making Connections </a:t>
            </a:r>
          </a:p>
          <a:p>
            <a:r>
              <a:rPr lang="en-GB" sz="2400" dirty="0">
                <a:latin typeface="SassoonCRInfant" panose="00000400000000000000" pitchFamily="2" charset="0"/>
              </a:rPr>
              <a:t>Predictions</a:t>
            </a:r>
          </a:p>
          <a:p>
            <a:r>
              <a:rPr lang="en-GB" sz="2400" dirty="0">
                <a:latin typeface="SassoonCRInfant" panose="00000400000000000000" pitchFamily="2" charset="0"/>
              </a:rPr>
              <a:t>Asking questions</a:t>
            </a:r>
          </a:p>
          <a:p>
            <a:r>
              <a:rPr lang="en-GB" sz="2400" dirty="0">
                <a:latin typeface="SassoonCRInfant" panose="00000400000000000000" pitchFamily="2" charset="0"/>
              </a:rPr>
              <a:t>Evaluating</a:t>
            </a:r>
          </a:p>
        </p:txBody>
      </p:sp>
    </p:spTree>
    <p:extLst>
      <p:ext uri="{BB962C8B-B14F-4D97-AF65-F5344CB8AC3E}">
        <p14:creationId xmlns:p14="http://schemas.microsoft.com/office/powerpoint/2010/main" val="2191105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2050" y="260431"/>
            <a:ext cx="9728555" cy="923330"/>
          </a:xfrm>
          <a:prstGeom prst="rect">
            <a:avLst/>
          </a:prstGeom>
          <a:noFill/>
        </p:spPr>
        <p:txBody>
          <a:bodyPr wrap="square" rtlCol="0">
            <a:spAutoFit/>
          </a:bodyPr>
          <a:lstStyle/>
          <a:p>
            <a:r>
              <a:rPr lang="en-GB" sz="5400" b="1" dirty="0">
                <a:latin typeface="SassoonCRInfant" panose="00000400000000000000" pitchFamily="2" charset="0"/>
              </a:rPr>
              <a:t>Examples of our DR texts:</a:t>
            </a:r>
          </a:p>
        </p:txBody>
      </p:sp>
      <p:pic>
        <p:nvPicPr>
          <p:cNvPr id="5" name="Picture 4">
            <a:extLst>
              <a:ext uri="{FF2B5EF4-FFF2-40B4-BE49-F238E27FC236}">
                <a16:creationId xmlns:a16="http://schemas.microsoft.com/office/drawing/2014/main" id="{D23827BF-C852-477E-9B1B-F38A2598F1C7}"/>
              </a:ext>
            </a:extLst>
          </p:cNvPr>
          <p:cNvPicPr>
            <a:picLocks noChangeAspect="1"/>
          </p:cNvPicPr>
          <p:nvPr/>
        </p:nvPicPr>
        <p:blipFill>
          <a:blip r:embed="rId3"/>
          <a:stretch>
            <a:fillRect/>
          </a:stretch>
        </p:blipFill>
        <p:spPr>
          <a:xfrm>
            <a:off x="1221772" y="1309029"/>
            <a:ext cx="1687204" cy="2220005"/>
          </a:xfrm>
          <a:prstGeom prst="rect">
            <a:avLst/>
          </a:prstGeom>
        </p:spPr>
      </p:pic>
      <p:pic>
        <p:nvPicPr>
          <p:cNvPr id="1026" name="Picture 2" descr="https://pictures.abebooks.com/isbn/9781445128924-uk.jpg">
            <a:extLst>
              <a:ext uri="{FF2B5EF4-FFF2-40B4-BE49-F238E27FC236}">
                <a16:creationId xmlns:a16="http://schemas.microsoft.com/office/drawing/2014/main" id="{C52F1F5D-A57C-4F8A-84A8-3A2FE80661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9135" y="1503541"/>
            <a:ext cx="2696125" cy="195738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9BB9CA2-9862-49B0-9E62-09D10D0C70BF}"/>
              </a:ext>
            </a:extLst>
          </p:cNvPr>
          <p:cNvPicPr>
            <a:picLocks noChangeAspect="1"/>
          </p:cNvPicPr>
          <p:nvPr/>
        </p:nvPicPr>
        <p:blipFill>
          <a:blip r:embed="rId5"/>
          <a:stretch>
            <a:fillRect/>
          </a:stretch>
        </p:blipFill>
        <p:spPr>
          <a:xfrm>
            <a:off x="8165419" y="1503541"/>
            <a:ext cx="2696126" cy="2025493"/>
          </a:xfrm>
          <a:prstGeom prst="rect">
            <a:avLst/>
          </a:prstGeom>
        </p:spPr>
      </p:pic>
      <p:pic>
        <p:nvPicPr>
          <p:cNvPr id="1030" name="Picture 6" descr="George's Marvellous Medicine">
            <a:extLst>
              <a:ext uri="{FF2B5EF4-FFF2-40B4-BE49-F238E27FC236}">
                <a16:creationId xmlns:a16="http://schemas.microsoft.com/office/drawing/2014/main" id="{A5D4843E-E7C8-41EA-8CB5-171AD191A48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50137" y="3848813"/>
            <a:ext cx="1723620" cy="264795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EE94BF6-B4F0-437F-99EC-5531957B30BE}"/>
              </a:ext>
            </a:extLst>
          </p:cNvPr>
          <p:cNvPicPr>
            <a:picLocks noChangeAspect="1"/>
          </p:cNvPicPr>
          <p:nvPr/>
        </p:nvPicPr>
        <p:blipFill>
          <a:blip r:embed="rId7"/>
          <a:stretch>
            <a:fillRect/>
          </a:stretch>
        </p:blipFill>
        <p:spPr>
          <a:xfrm>
            <a:off x="4414316" y="3848814"/>
            <a:ext cx="1724025" cy="2647950"/>
          </a:xfrm>
          <a:prstGeom prst="rect">
            <a:avLst/>
          </a:prstGeom>
        </p:spPr>
      </p:pic>
      <p:pic>
        <p:nvPicPr>
          <p:cNvPr id="9" name="Picture 8">
            <a:extLst>
              <a:ext uri="{FF2B5EF4-FFF2-40B4-BE49-F238E27FC236}">
                <a16:creationId xmlns:a16="http://schemas.microsoft.com/office/drawing/2014/main" id="{0B8A9875-556F-4668-835C-A22E6267D46B}"/>
              </a:ext>
            </a:extLst>
          </p:cNvPr>
          <p:cNvPicPr>
            <a:picLocks noChangeAspect="1"/>
          </p:cNvPicPr>
          <p:nvPr/>
        </p:nvPicPr>
        <p:blipFill>
          <a:blip r:embed="rId8"/>
          <a:stretch>
            <a:fillRect/>
          </a:stretch>
        </p:blipFill>
        <p:spPr>
          <a:xfrm>
            <a:off x="6441394" y="3848814"/>
            <a:ext cx="1724025" cy="2647950"/>
          </a:xfrm>
          <a:prstGeom prst="rect">
            <a:avLst/>
          </a:prstGeom>
        </p:spPr>
      </p:pic>
      <p:pic>
        <p:nvPicPr>
          <p:cNvPr id="10" name="Picture 9">
            <a:extLst>
              <a:ext uri="{FF2B5EF4-FFF2-40B4-BE49-F238E27FC236}">
                <a16:creationId xmlns:a16="http://schemas.microsoft.com/office/drawing/2014/main" id="{89DF9F0A-FFDF-4C45-B6A8-3AF919E1B622}"/>
              </a:ext>
            </a:extLst>
          </p:cNvPr>
          <p:cNvPicPr>
            <a:picLocks noChangeAspect="1"/>
          </p:cNvPicPr>
          <p:nvPr/>
        </p:nvPicPr>
        <p:blipFill>
          <a:blip r:embed="rId9"/>
          <a:stretch>
            <a:fillRect/>
          </a:stretch>
        </p:blipFill>
        <p:spPr>
          <a:xfrm>
            <a:off x="8502827" y="3848813"/>
            <a:ext cx="1716769" cy="2573867"/>
          </a:xfrm>
          <a:prstGeom prst="rect">
            <a:avLst/>
          </a:prstGeom>
        </p:spPr>
      </p:pic>
    </p:spTree>
    <p:extLst>
      <p:ext uri="{BB962C8B-B14F-4D97-AF65-F5344CB8AC3E}">
        <p14:creationId xmlns:p14="http://schemas.microsoft.com/office/powerpoint/2010/main" val="3269559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4087" y="439664"/>
            <a:ext cx="9728555" cy="923330"/>
          </a:xfrm>
          <a:prstGeom prst="rect">
            <a:avLst/>
          </a:prstGeom>
          <a:noFill/>
        </p:spPr>
        <p:txBody>
          <a:bodyPr wrap="square" rtlCol="0">
            <a:spAutoFit/>
          </a:bodyPr>
          <a:lstStyle/>
          <a:p>
            <a:r>
              <a:rPr lang="en-GB" sz="5400" b="1" dirty="0">
                <a:latin typeface="SassoonCRInfant" panose="00000400000000000000" pitchFamily="2" charset="0"/>
              </a:rPr>
              <a:t>Accelerated Reader</a:t>
            </a:r>
          </a:p>
        </p:txBody>
      </p:sp>
      <p:sp>
        <p:nvSpPr>
          <p:cNvPr id="5" name="TextBox 4"/>
          <p:cNvSpPr txBox="1"/>
          <p:nvPr/>
        </p:nvSpPr>
        <p:spPr>
          <a:xfrm>
            <a:off x="704087" y="1841242"/>
            <a:ext cx="10847211" cy="3724096"/>
          </a:xfrm>
          <a:prstGeom prst="rect">
            <a:avLst/>
          </a:prstGeom>
          <a:noFill/>
        </p:spPr>
        <p:txBody>
          <a:bodyPr wrap="square" rtlCol="0">
            <a:spAutoFit/>
          </a:bodyPr>
          <a:lstStyle/>
          <a:p>
            <a:r>
              <a:rPr lang="en-GB" sz="2800" dirty="0">
                <a:solidFill>
                  <a:srgbClr val="FF0000"/>
                </a:solidFill>
                <a:latin typeface="SassoonCRInfant" panose="00000400000000000000" pitchFamily="2" charset="0"/>
              </a:rPr>
              <a:t>Accelerated Reader is used in KS2 to promote reading mileage at home </a:t>
            </a:r>
            <a:r>
              <a:rPr lang="en-GB" sz="2800" u="sng" dirty="0">
                <a:solidFill>
                  <a:srgbClr val="FF0000"/>
                </a:solidFill>
                <a:latin typeface="SassoonCRInfant" panose="00000400000000000000" pitchFamily="2" charset="0"/>
              </a:rPr>
              <a:t>and</a:t>
            </a:r>
            <a:r>
              <a:rPr lang="en-GB" sz="2800" dirty="0">
                <a:solidFill>
                  <a:srgbClr val="FF0000"/>
                </a:solidFill>
                <a:latin typeface="SassoonCRInfant" panose="00000400000000000000" pitchFamily="2" charset="0"/>
              </a:rPr>
              <a:t> within school</a:t>
            </a:r>
          </a:p>
          <a:p>
            <a:endParaRPr lang="en-GB" sz="2000" dirty="0">
              <a:latin typeface="SassoonCRInfant" panose="00000400000000000000" pitchFamily="2" charset="0"/>
            </a:endParaRPr>
          </a:p>
          <a:p>
            <a:pPr marL="342900" indent="-342900">
              <a:buFont typeface="Arial" panose="020B0604020202020204" pitchFamily="34" charset="0"/>
              <a:buChar char="•"/>
            </a:pPr>
            <a:r>
              <a:rPr lang="en-GB" sz="2000" dirty="0">
                <a:latin typeface="SassoonCRInfant" panose="00000400000000000000" pitchFamily="2" charset="0"/>
              </a:rPr>
              <a:t>AR levels are based on </a:t>
            </a:r>
            <a:r>
              <a:rPr lang="en-GB" sz="2000" u="sng" dirty="0">
                <a:latin typeface="SassoonCRInfant" panose="00000400000000000000" pitchFamily="2" charset="0"/>
              </a:rPr>
              <a:t>comprehension</a:t>
            </a:r>
            <a:r>
              <a:rPr lang="en-GB" sz="2000" dirty="0">
                <a:latin typeface="SassoonCRInfant" panose="00000400000000000000" pitchFamily="2" charset="0"/>
              </a:rPr>
              <a:t> (not fluency) level</a:t>
            </a:r>
          </a:p>
          <a:p>
            <a:pPr marL="342900" indent="-342900">
              <a:buFont typeface="Arial" panose="020B0604020202020204" pitchFamily="34" charset="0"/>
              <a:buChar char="•"/>
            </a:pPr>
            <a:r>
              <a:rPr lang="en-GB" sz="2000" dirty="0">
                <a:latin typeface="SassoonCRInfant" panose="00000400000000000000" pitchFamily="2" charset="0"/>
              </a:rPr>
              <a:t>MOST books within school have a code on them</a:t>
            </a:r>
          </a:p>
          <a:p>
            <a:pPr marL="342900" indent="-342900">
              <a:buFont typeface="Arial" panose="020B0604020202020204" pitchFamily="34" charset="0"/>
              <a:buChar char="•"/>
            </a:pPr>
            <a:r>
              <a:rPr lang="en-GB" sz="2000" dirty="0">
                <a:latin typeface="SassoonCRInfant" panose="00000400000000000000" pitchFamily="2" charset="0"/>
              </a:rPr>
              <a:t>Children can use this code to complete a quiz on Accelerated Reader </a:t>
            </a:r>
          </a:p>
          <a:p>
            <a:pPr marL="342900" indent="-342900">
              <a:buFont typeface="Arial" panose="020B0604020202020204" pitchFamily="34" charset="0"/>
              <a:buChar char="•"/>
            </a:pPr>
            <a:r>
              <a:rPr lang="en-GB" sz="2000" dirty="0">
                <a:latin typeface="SassoonCRInfant" panose="00000400000000000000" pitchFamily="2" charset="0"/>
              </a:rPr>
              <a:t>Please note: Not all books are on the Accelerated Reader system, so your child can not be tested on all books that they read at home. </a:t>
            </a:r>
            <a:endParaRPr lang="en-GB" sz="1000" dirty="0">
              <a:latin typeface="SassoonCRInfant" panose="00000400000000000000" pitchFamily="2" charset="0"/>
            </a:endParaRPr>
          </a:p>
          <a:p>
            <a:pPr marL="342900" indent="-342900">
              <a:buFont typeface="Arial" panose="020B0604020202020204" pitchFamily="34" charset="0"/>
              <a:buChar char="•"/>
            </a:pPr>
            <a:r>
              <a:rPr lang="en-GB" sz="2000" dirty="0">
                <a:latin typeface="SassoonCRInfant" panose="00000400000000000000" pitchFamily="2" charset="0"/>
              </a:rPr>
              <a:t>Children will have the opportunity to let their class teacher know they are ready to complete an Accelerated Reader quiz (at school) using a class tablet (time permitting) or during designated slots in assembly times.</a:t>
            </a:r>
          </a:p>
        </p:txBody>
      </p:sp>
    </p:spTree>
    <p:extLst>
      <p:ext uri="{BB962C8B-B14F-4D97-AF65-F5344CB8AC3E}">
        <p14:creationId xmlns:p14="http://schemas.microsoft.com/office/powerpoint/2010/main" val="3340623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65193-F526-44D3-8F1E-64D147A4213B}"/>
              </a:ext>
            </a:extLst>
          </p:cNvPr>
          <p:cNvSpPr>
            <a:spLocks noGrp="1"/>
          </p:cNvSpPr>
          <p:nvPr>
            <p:ph type="title"/>
          </p:nvPr>
        </p:nvSpPr>
        <p:spPr>
          <a:xfrm>
            <a:off x="838200" y="365125"/>
            <a:ext cx="10515600" cy="4829044"/>
          </a:xfrm>
        </p:spPr>
        <p:txBody>
          <a:bodyPr>
            <a:normAutofit/>
          </a:bodyPr>
          <a:lstStyle/>
          <a:p>
            <a:pPr algn="ctr"/>
            <a:r>
              <a:rPr lang="en-GB" sz="11500" dirty="0">
                <a:latin typeface="SassoonCRInfant" panose="00000400000000000000" pitchFamily="2" charset="0"/>
              </a:rPr>
              <a:t>Writing</a:t>
            </a:r>
          </a:p>
        </p:txBody>
      </p:sp>
    </p:spTree>
    <p:extLst>
      <p:ext uri="{BB962C8B-B14F-4D97-AF65-F5344CB8AC3E}">
        <p14:creationId xmlns:p14="http://schemas.microsoft.com/office/powerpoint/2010/main" val="3765766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9667" y="1639359"/>
            <a:ext cx="3818467" cy="4776617"/>
          </a:xfrm>
        </p:spPr>
        <p:txBody>
          <a:bodyPr>
            <a:normAutofit fontScale="70000" lnSpcReduction="20000"/>
          </a:bodyPr>
          <a:lstStyle/>
          <a:p>
            <a:pPr algn="just"/>
            <a:endParaRPr lang="en-GB" dirty="0">
              <a:solidFill>
                <a:srgbClr val="FF0000"/>
              </a:solidFill>
              <a:latin typeface="Berlin Sans FB" panose="020E0602020502020306" pitchFamily="34" charset="0"/>
            </a:endParaRPr>
          </a:p>
          <a:p>
            <a:pPr algn="just"/>
            <a:r>
              <a:rPr lang="en-GB" dirty="0">
                <a:latin typeface="SassoonCRInfant" panose="00000400000000000000" pitchFamily="2" charset="0"/>
              </a:rPr>
              <a:t>Across the school we teach literacy through our Talk for Writing program. </a:t>
            </a:r>
          </a:p>
          <a:p>
            <a:pPr algn="just"/>
            <a:r>
              <a:rPr lang="en-GB" dirty="0">
                <a:latin typeface="SassoonCRInfant" panose="00000400000000000000" pitchFamily="2" charset="0"/>
              </a:rPr>
              <a:t>Enables children to imitate the key language they need for a particular topic orally before they try reading and analysing it. </a:t>
            </a:r>
          </a:p>
          <a:p>
            <a:pPr algn="just"/>
            <a:r>
              <a:rPr lang="en-GB" dirty="0">
                <a:latin typeface="SassoonCRInfant" panose="00000400000000000000" pitchFamily="2" charset="0"/>
              </a:rPr>
              <a:t>Through fun activities that help them rehearse the tune of the language they need, followed by shared writing to show them how to craft their writing, children are helped to write in the same style.</a:t>
            </a:r>
          </a:p>
          <a:p>
            <a:r>
              <a:rPr lang="en-GB" dirty="0">
                <a:latin typeface="SassoonCRInfant" panose="00000400000000000000" pitchFamily="2" charset="0"/>
              </a:rPr>
              <a:t>You can find out more information at </a:t>
            </a:r>
            <a:r>
              <a:rPr lang="en-GB" dirty="0">
                <a:latin typeface="SassoonCRInfant" panose="00000400000000000000" pitchFamily="2" charset="0"/>
                <a:hlinkClick r:id="rId3"/>
              </a:rPr>
              <a:t>www.talk4writing.com/about</a:t>
            </a:r>
            <a:endParaRPr lang="en-GB" dirty="0">
              <a:latin typeface="SassoonCRInfant" panose="00000400000000000000" pitchFamily="2" charset="0"/>
            </a:endParaRPr>
          </a:p>
          <a:p>
            <a:pPr algn="just"/>
            <a:endParaRPr lang="en-GB" dirty="0"/>
          </a:p>
          <a:p>
            <a:endParaRPr lang="en-GB" dirty="0"/>
          </a:p>
        </p:txBody>
      </p:sp>
      <p:pic>
        <p:nvPicPr>
          <p:cNvPr id="1026" name="Picture 2" descr="Training and Services | St. George's School, Batterse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68302"/>
            <a:ext cx="6519335" cy="170154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D71F68D-2858-4CB0-ABA0-ADE5BBEB7A97}"/>
              </a:ext>
            </a:extLst>
          </p:cNvPr>
          <p:cNvSpPr txBox="1"/>
          <p:nvPr/>
        </p:nvSpPr>
        <p:spPr>
          <a:xfrm>
            <a:off x="6095999" y="1869848"/>
            <a:ext cx="5655733" cy="3785652"/>
          </a:xfrm>
          <a:prstGeom prst="rect">
            <a:avLst/>
          </a:prstGeom>
          <a:noFill/>
          <a:ln>
            <a:solidFill>
              <a:schemeClr val="tx1"/>
            </a:solidFill>
          </a:ln>
        </p:spPr>
        <p:txBody>
          <a:bodyPr wrap="square" rtlCol="0">
            <a:spAutoFit/>
          </a:bodyPr>
          <a:lstStyle/>
          <a:p>
            <a:r>
              <a:rPr lang="en-GB" sz="2400" b="1" u="sng" dirty="0">
                <a:latin typeface="SassoonCRInfant" panose="00000400000000000000" pitchFamily="2" charset="0"/>
              </a:rPr>
              <a:t>Genres covered in Year 3:</a:t>
            </a:r>
          </a:p>
          <a:p>
            <a:endParaRPr lang="en-GB" sz="2400" b="1" u="sng" dirty="0">
              <a:latin typeface="SassoonCRInfant" panose="00000400000000000000" pitchFamily="2" charset="0"/>
            </a:endParaRPr>
          </a:p>
          <a:p>
            <a:r>
              <a:rPr lang="en-GB" sz="2400" dirty="0">
                <a:latin typeface="SassoonCRInfant" panose="00000400000000000000" pitchFamily="2" charset="0"/>
              </a:rPr>
              <a:t>Fiction – Warning stories</a:t>
            </a:r>
          </a:p>
          <a:p>
            <a:r>
              <a:rPr lang="en-GB" sz="2400" dirty="0">
                <a:latin typeface="SassoonCRInfant" panose="00000400000000000000" pitchFamily="2" charset="0"/>
              </a:rPr>
              <a:t>Non-fiction – Discussion Texts</a:t>
            </a:r>
          </a:p>
          <a:p>
            <a:endParaRPr lang="en-GB" sz="2400" dirty="0">
              <a:latin typeface="SassoonCRInfant" panose="00000400000000000000" pitchFamily="2" charset="0"/>
            </a:endParaRPr>
          </a:p>
          <a:p>
            <a:r>
              <a:rPr lang="en-GB" sz="2400" dirty="0">
                <a:latin typeface="SassoonCRInfant" panose="00000400000000000000" pitchFamily="2" charset="0"/>
              </a:rPr>
              <a:t>Fiction – Portal stories</a:t>
            </a:r>
          </a:p>
          <a:p>
            <a:r>
              <a:rPr lang="en-GB" sz="2400" dirty="0">
                <a:latin typeface="SassoonCRInfant" panose="00000400000000000000" pitchFamily="2" charset="0"/>
              </a:rPr>
              <a:t>Non-fiction – Information texts</a:t>
            </a:r>
          </a:p>
          <a:p>
            <a:endParaRPr lang="en-GB" sz="2400" dirty="0">
              <a:latin typeface="SassoonCRInfant" panose="00000400000000000000" pitchFamily="2" charset="0"/>
            </a:endParaRPr>
          </a:p>
          <a:p>
            <a:r>
              <a:rPr lang="en-GB" sz="2400" dirty="0">
                <a:latin typeface="SassoonCRInfant" panose="00000400000000000000" pitchFamily="2" charset="0"/>
              </a:rPr>
              <a:t>Fiction – Defeat the Monster stories</a:t>
            </a:r>
          </a:p>
          <a:p>
            <a:r>
              <a:rPr lang="en-GB" sz="2400" dirty="0">
                <a:latin typeface="SassoonCRInfant" panose="00000400000000000000" pitchFamily="2" charset="0"/>
              </a:rPr>
              <a:t>Non-Fiction – Diary Entry (recount writing)</a:t>
            </a:r>
          </a:p>
        </p:txBody>
      </p:sp>
    </p:spTree>
    <p:extLst>
      <p:ext uri="{BB962C8B-B14F-4D97-AF65-F5344CB8AC3E}">
        <p14:creationId xmlns:p14="http://schemas.microsoft.com/office/powerpoint/2010/main" val="990012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49685"/>
            <a:ext cx="10515600" cy="4057218"/>
          </a:xfrm>
        </p:spPr>
        <p:txBody>
          <a:bodyPr>
            <a:normAutofit/>
          </a:bodyPr>
          <a:lstStyle/>
          <a:p>
            <a:pPr marL="0" indent="0">
              <a:buNone/>
            </a:pPr>
            <a:r>
              <a:rPr lang="en-GB" dirty="0">
                <a:latin typeface="SassoonCRInfant" panose="00000400000000000000" pitchFamily="2" charset="0"/>
              </a:rPr>
              <a:t>Sounds-Write is a quality first phonics programme and is how we teach reading, spelling and writing.  Children receive daily 15 minute Sounds-Write lessons. In Year 2 to Year 6 the lessons focus on spelling. </a:t>
            </a:r>
          </a:p>
          <a:p>
            <a:pPr marL="0" indent="0">
              <a:buNone/>
            </a:pPr>
            <a:endParaRPr lang="en-GB" dirty="0">
              <a:latin typeface="SassoonCRInfant" panose="00000400000000000000" pitchFamily="2" charset="0"/>
            </a:endParaRPr>
          </a:p>
          <a:p>
            <a:pPr marL="0" indent="0">
              <a:buNone/>
            </a:pPr>
            <a:r>
              <a:rPr lang="en-GB" b="1" dirty="0">
                <a:latin typeface="SassoonCRInfant" panose="00000400000000000000" pitchFamily="2" charset="0"/>
              </a:rPr>
              <a:t>Spelling challenge every Friday</a:t>
            </a:r>
            <a:r>
              <a:rPr lang="en-GB" dirty="0">
                <a:latin typeface="SassoonCRInfant" panose="00000400000000000000" pitchFamily="2" charset="0"/>
              </a:rPr>
              <a:t> – based on spelling patterns previously taught at school (as well as common exception words)</a:t>
            </a:r>
          </a:p>
        </p:txBody>
      </p:sp>
      <p:pic>
        <p:nvPicPr>
          <p:cNvPr id="3074" name="Picture 2" descr="Home | Sounds Write Sounds Write - first rate phonics | An exciting, new  approach to the teaching of reading, spelling and writing An exciting, new  approach to the teaching of rea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89" y="269195"/>
            <a:ext cx="1905000" cy="155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9831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latin typeface="SassoonCRInfant" panose="00000400000000000000" pitchFamily="2" charset="0"/>
              </a:rPr>
              <a:t>Weekly challenges in KS2:</a:t>
            </a:r>
          </a:p>
        </p:txBody>
      </p:sp>
      <p:sp>
        <p:nvSpPr>
          <p:cNvPr id="3" name="Content Placeholder 2"/>
          <p:cNvSpPr>
            <a:spLocks noGrp="1"/>
          </p:cNvSpPr>
          <p:nvPr>
            <p:ph idx="1"/>
          </p:nvPr>
        </p:nvSpPr>
        <p:spPr/>
        <p:txBody>
          <a:bodyPr>
            <a:normAutofit/>
          </a:bodyPr>
          <a:lstStyle/>
          <a:p>
            <a:r>
              <a:rPr lang="en-GB" b="1" dirty="0">
                <a:latin typeface="SassoonCRInfant" panose="00000400000000000000" pitchFamily="2" charset="0"/>
              </a:rPr>
              <a:t>Spelling challenge  </a:t>
            </a:r>
            <a:r>
              <a:rPr lang="en-GB" dirty="0">
                <a:latin typeface="SassoonCRInfant" panose="00000400000000000000" pitchFamily="2" charset="0"/>
              </a:rPr>
              <a:t>- (Fridays) Spellings will be sent out on a Friday, (after we have explored them as a class that week)</a:t>
            </a:r>
          </a:p>
          <a:p>
            <a:pPr marL="457200" lvl="1" indent="0">
              <a:buNone/>
            </a:pPr>
            <a:endParaRPr lang="en-GB" dirty="0">
              <a:latin typeface="SassoonCRInfant" panose="00000400000000000000" pitchFamily="2" charset="0"/>
            </a:endParaRPr>
          </a:p>
          <a:p>
            <a:r>
              <a:rPr lang="en-GB" b="1" dirty="0">
                <a:latin typeface="SassoonCRInfant" panose="00000400000000000000" pitchFamily="2" charset="0"/>
              </a:rPr>
              <a:t>Times Tables Challenge </a:t>
            </a:r>
            <a:r>
              <a:rPr lang="en-GB" dirty="0">
                <a:latin typeface="SassoonCRInfant" panose="00000400000000000000" pitchFamily="2" charset="0"/>
              </a:rPr>
              <a:t>– (Fridays) The children progress through all the times tables at their own speed and earn badges)</a:t>
            </a:r>
          </a:p>
          <a:p>
            <a:endParaRPr lang="en-GB" dirty="0">
              <a:latin typeface="SassoonCRInfant" panose="00000400000000000000" pitchFamily="2" charset="0"/>
            </a:endParaRPr>
          </a:p>
          <a:p>
            <a:r>
              <a:rPr lang="en-GB" b="1" dirty="0">
                <a:latin typeface="SassoonCRInfant" panose="00000400000000000000" pitchFamily="2" charset="0"/>
              </a:rPr>
              <a:t>Arithmetic </a:t>
            </a:r>
            <a:r>
              <a:rPr lang="en-GB" dirty="0">
                <a:latin typeface="SassoonCRInfant" panose="00000400000000000000" pitchFamily="2" charset="0"/>
              </a:rPr>
              <a:t>– Friday maths lessons have an arithmetic focus.  We will be working on the children's recall, fluency and use of appropriate and effective strategies (e.g. number lines, column method).</a:t>
            </a:r>
          </a:p>
          <a:p>
            <a:endParaRPr lang="en-GB" dirty="0"/>
          </a:p>
          <a:p>
            <a:pPr marL="0" indent="0">
              <a:buNone/>
            </a:pPr>
            <a:endParaRPr lang="en-GB" dirty="0"/>
          </a:p>
        </p:txBody>
      </p:sp>
    </p:spTree>
    <p:extLst>
      <p:ext uri="{BB962C8B-B14F-4D97-AF65-F5344CB8AC3E}">
        <p14:creationId xmlns:p14="http://schemas.microsoft.com/office/powerpoint/2010/main" val="36011253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latin typeface="SassoonCRInfant" panose="00000400000000000000" pitchFamily="2" charset="0"/>
              </a:rPr>
              <a:t>Assessment (Years 3 to 6)</a:t>
            </a:r>
          </a:p>
        </p:txBody>
      </p:sp>
      <p:sp>
        <p:nvSpPr>
          <p:cNvPr id="3" name="Content Placeholder 2"/>
          <p:cNvSpPr>
            <a:spLocks noGrp="1"/>
          </p:cNvSpPr>
          <p:nvPr>
            <p:ph idx="1"/>
          </p:nvPr>
        </p:nvSpPr>
        <p:spPr/>
        <p:txBody>
          <a:bodyPr>
            <a:normAutofit/>
          </a:bodyPr>
          <a:lstStyle/>
          <a:p>
            <a:r>
              <a:rPr lang="en-GB" dirty="0">
                <a:latin typeface="SassoonCRInfant" panose="00000400000000000000" pitchFamily="2" charset="0"/>
              </a:rPr>
              <a:t>We have three main assessments weeks in the school.  These take place at the end of Autumn 2, Spring and in Summer 2.</a:t>
            </a:r>
          </a:p>
          <a:p>
            <a:r>
              <a:rPr lang="en-GB" dirty="0">
                <a:latin typeface="SassoonCRInfant" panose="00000400000000000000" pitchFamily="2" charset="0"/>
              </a:rPr>
              <a:t>During these assessment weeks, the children will complete assessment papers in Reading, Maths and SPAG (Spelling, Punctuation and Grammar).  </a:t>
            </a:r>
          </a:p>
          <a:p>
            <a:r>
              <a:rPr lang="en-GB" dirty="0">
                <a:latin typeface="SassoonCRInfant" panose="00000400000000000000" pitchFamily="2" charset="0"/>
              </a:rPr>
              <a:t>Teachers use these to inform their teacher judgements.</a:t>
            </a:r>
          </a:p>
          <a:p>
            <a:r>
              <a:rPr lang="en-GB" dirty="0">
                <a:latin typeface="SassoonCRInfant" panose="00000400000000000000" pitchFamily="2" charset="0"/>
              </a:rPr>
              <a:t>These also help to inform us of gaps in the children’s knowledge so that we can plan for them effectively.</a:t>
            </a:r>
          </a:p>
          <a:p>
            <a:r>
              <a:rPr lang="en-GB" dirty="0">
                <a:latin typeface="SassoonCRInfant" panose="00000400000000000000" pitchFamily="2" charset="0"/>
              </a:rPr>
              <a:t>Writing is teacher assessed throughout the year.</a:t>
            </a:r>
          </a:p>
        </p:txBody>
      </p:sp>
    </p:spTree>
    <p:extLst>
      <p:ext uri="{BB962C8B-B14F-4D97-AF65-F5344CB8AC3E}">
        <p14:creationId xmlns:p14="http://schemas.microsoft.com/office/powerpoint/2010/main" val="3713884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908" y="1009674"/>
            <a:ext cx="11445240" cy="4943882"/>
          </a:xfrm>
        </p:spPr>
        <p:txBody>
          <a:bodyPr>
            <a:normAutofit fontScale="92500" lnSpcReduction="20000"/>
          </a:bodyPr>
          <a:lstStyle/>
          <a:p>
            <a:r>
              <a:rPr lang="en-GB" sz="2400" b="1" dirty="0">
                <a:latin typeface="SassoonCRInfant" panose="00000400000000000000" pitchFamily="2" charset="0"/>
              </a:rPr>
              <a:t>Science</a:t>
            </a:r>
            <a:r>
              <a:rPr lang="en-GB" sz="2400" dirty="0">
                <a:latin typeface="SassoonCRInfant" panose="00000400000000000000" pitchFamily="2" charset="0"/>
              </a:rPr>
              <a:t> – Animals including human; Rocks, fossils and soils; Light; Plants; Forces and Magnets</a:t>
            </a:r>
          </a:p>
          <a:p>
            <a:r>
              <a:rPr lang="en-GB" sz="2400" b="1" dirty="0">
                <a:latin typeface="SassoonCRInfant" panose="00000400000000000000" pitchFamily="2" charset="0"/>
              </a:rPr>
              <a:t>History</a:t>
            </a:r>
            <a:r>
              <a:rPr lang="en-GB" sz="2400" dirty="0">
                <a:latin typeface="SassoonCRInfant" panose="00000400000000000000" pitchFamily="2" charset="0"/>
              </a:rPr>
              <a:t> - Stone Age to the Iron Age (with comparison to Ancient Egypt) – Autumn term</a:t>
            </a:r>
          </a:p>
          <a:p>
            <a:r>
              <a:rPr lang="en-GB" sz="2400" b="1" dirty="0">
                <a:latin typeface="SassoonCRInfant" panose="00000400000000000000" pitchFamily="2" charset="0"/>
              </a:rPr>
              <a:t>Geography</a:t>
            </a:r>
            <a:r>
              <a:rPr lang="en-GB" sz="2400" dirty="0">
                <a:latin typeface="SassoonCRInfant" panose="00000400000000000000" pitchFamily="2" charset="0"/>
              </a:rPr>
              <a:t> – Amazing Earth (continents, earthquakes, volcanoes) – Summer term</a:t>
            </a:r>
          </a:p>
          <a:p>
            <a:r>
              <a:rPr lang="en-GB" sz="2400" b="1" dirty="0">
                <a:latin typeface="SassoonCRInfant" panose="00000400000000000000" pitchFamily="2" charset="0"/>
              </a:rPr>
              <a:t>PSHE</a:t>
            </a:r>
            <a:r>
              <a:rPr lang="en-GB" sz="2400" dirty="0">
                <a:latin typeface="SassoonCRInfant" panose="00000400000000000000" pitchFamily="2" charset="0"/>
              </a:rPr>
              <a:t> – Rights, Rules and Responsibilities, Managing Risk, Workshop (Solace Woman's Aid)</a:t>
            </a:r>
          </a:p>
          <a:p>
            <a:r>
              <a:rPr lang="en-GB" sz="2400" b="1" dirty="0">
                <a:latin typeface="SassoonCRInfant" panose="00000400000000000000" pitchFamily="2" charset="0"/>
              </a:rPr>
              <a:t>Religious Education </a:t>
            </a:r>
            <a:r>
              <a:rPr lang="en-GB" sz="2400" dirty="0">
                <a:latin typeface="SassoonCRInfant" panose="00000400000000000000" pitchFamily="2" charset="0"/>
              </a:rPr>
              <a:t>– New programme of study – focus on wider range of religions and comparison between them.</a:t>
            </a:r>
          </a:p>
          <a:p>
            <a:r>
              <a:rPr lang="en-GB" sz="2400" b="1" dirty="0">
                <a:latin typeface="SassoonCRInfant" panose="00000400000000000000" pitchFamily="2" charset="0"/>
              </a:rPr>
              <a:t>Physical Education </a:t>
            </a:r>
            <a:r>
              <a:rPr lang="en-GB" sz="2400" dirty="0">
                <a:latin typeface="SassoonCRInfant" panose="00000400000000000000" pitchFamily="2" charset="0"/>
              </a:rPr>
              <a:t>– swimming, dance, gymnastics, athletics, tennis and basketball</a:t>
            </a:r>
          </a:p>
          <a:p>
            <a:r>
              <a:rPr lang="en-GB" sz="2400" b="1" dirty="0">
                <a:latin typeface="SassoonCRInfant" panose="00000400000000000000" pitchFamily="2" charset="0"/>
              </a:rPr>
              <a:t>Music</a:t>
            </a:r>
            <a:r>
              <a:rPr lang="en-GB" sz="2400" dirty="0">
                <a:latin typeface="SassoonCRInfant" panose="00000400000000000000" pitchFamily="2" charset="0"/>
              </a:rPr>
              <a:t> – Taught by Jeannie</a:t>
            </a:r>
          </a:p>
          <a:p>
            <a:r>
              <a:rPr lang="en-GB" sz="2400" b="1" dirty="0">
                <a:latin typeface="SassoonCRInfant" panose="00000400000000000000" pitchFamily="2" charset="0"/>
              </a:rPr>
              <a:t>Art</a:t>
            </a:r>
            <a:r>
              <a:rPr lang="en-GB" sz="2400" dirty="0">
                <a:latin typeface="SassoonCRInfant" panose="00000400000000000000" pitchFamily="2" charset="0"/>
              </a:rPr>
              <a:t> – Taught by Siobhan</a:t>
            </a:r>
          </a:p>
          <a:p>
            <a:r>
              <a:rPr lang="en-GB" sz="2400" b="1" dirty="0">
                <a:latin typeface="SassoonCRInfant" panose="00000400000000000000" pitchFamily="2" charset="0"/>
              </a:rPr>
              <a:t>Design and Technology Weeks</a:t>
            </a:r>
            <a:r>
              <a:rPr lang="en-GB" sz="2400" dirty="0">
                <a:latin typeface="SassoonCRInfant" panose="00000400000000000000" pitchFamily="2" charset="0"/>
              </a:rPr>
              <a:t>– Food (Taste Ed), Shell structures (3D), Textiles (Sewing)</a:t>
            </a:r>
          </a:p>
          <a:p>
            <a:r>
              <a:rPr lang="en-GB" sz="2400" b="1" dirty="0">
                <a:latin typeface="SassoonCRInfant" panose="00000400000000000000" pitchFamily="2" charset="0"/>
              </a:rPr>
              <a:t>Computing</a:t>
            </a:r>
            <a:r>
              <a:rPr lang="en-GB" sz="2400" dirty="0">
                <a:latin typeface="SassoonCRInfant" panose="00000400000000000000" pitchFamily="2" charset="0"/>
              </a:rPr>
              <a:t> –Scratch, Branching databases, Desktop publishing, iPads (creating and editing videos)</a:t>
            </a:r>
          </a:p>
          <a:p>
            <a:r>
              <a:rPr lang="en-GB" sz="2400" b="1" dirty="0">
                <a:latin typeface="SassoonCRInfant" panose="00000400000000000000" pitchFamily="2" charset="0"/>
              </a:rPr>
              <a:t>Spanish</a:t>
            </a:r>
            <a:r>
              <a:rPr lang="en-GB" sz="2400" dirty="0">
                <a:latin typeface="SassoonCRInfant" panose="00000400000000000000" pitchFamily="2" charset="0"/>
              </a:rPr>
              <a:t> – Basic vocab and conversation e.g. numbers, colours, greetings, food, animals, family, places)</a:t>
            </a:r>
          </a:p>
        </p:txBody>
      </p:sp>
      <p:sp>
        <p:nvSpPr>
          <p:cNvPr id="4" name="Rectangle 3">
            <a:extLst>
              <a:ext uri="{FF2B5EF4-FFF2-40B4-BE49-F238E27FC236}">
                <a16:creationId xmlns:a16="http://schemas.microsoft.com/office/drawing/2014/main" id="{D8431D11-97D8-4C57-939A-561EF9F3C13D}"/>
              </a:ext>
            </a:extLst>
          </p:cNvPr>
          <p:cNvSpPr/>
          <p:nvPr/>
        </p:nvSpPr>
        <p:spPr>
          <a:xfrm>
            <a:off x="406790" y="86344"/>
            <a:ext cx="6226384" cy="923330"/>
          </a:xfrm>
          <a:prstGeom prst="rect">
            <a:avLst/>
          </a:prstGeom>
        </p:spPr>
        <p:txBody>
          <a:bodyPr wrap="none">
            <a:spAutoFit/>
          </a:bodyPr>
          <a:lstStyle/>
          <a:p>
            <a:r>
              <a:rPr lang="en-GB" sz="5400" b="1" dirty="0">
                <a:solidFill>
                  <a:prstClr val="black"/>
                </a:solidFill>
                <a:latin typeface="SassoonCRInfant" panose="00000400000000000000" pitchFamily="2" charset="0"/>
                <a:ea typeface="+mj-ea"/>
                <a:cs typeface="+mj-cs"/>
              </a:rPr>
              <a:t>The wider curriculum:</a:t>
            </a:r>
            <a:endParaRPr lang="en-GB" sz="2400" b="1" dirty="0">
              <a:latin typeface="SassoonCRInfant" panose="00000400000000000000" pitchFamily="2" charset="0"/>
            </a:endParaRPr>
          </a:p>
        </p:txBody>
      </p:sp>
      <p:sp>
        <p:nvSpPr>
          <p:cNvPr id="2" name="TextBox 1">
            <a:extLst>
              <a:ext uri="{FF2B5EF4-FFF2-40B4-BE49-F238E27FC236}">
                <a16:creationId xmlns:a16="http://schemas.microsoft.com/office/drawing/2014/main" id="{216023D4-8460-4ED2-BA3E-869830C15226}"/>
              </a:ext>
            </a:extLst>
          </p:cNvPr>
          <p:cNvSpPr txBox="1"/>
          <p:nvPr/>
        </p:nvSpPr>
        <p:spPr>
          <a:xfrm>
            <a:off x="1320799" y="5740401"/>
            <a:ext cx="8796867" cy="707886"/>
          </a:xfrm>
          <a:prstGeom prst="rect">
            <a:avLst/>
          </a:prstGeom>
          <a:noFill/>
          <a:ln>
            <a:solidFill>
              <a:schemeClr val="tx1"/>
            </a:solidFill>
          </a:ln>
        </p:spPr>
        <p:txBody>
          <a:bodyPr wrap="square" rtlCol="0">
            <a:spAutoFit/>
          </a:bodyPr>
          <a:lstStyle/>
          <a:p>
            <a:pPr algn="ctr"/>
            <a:r>
              <a:rPr lang="en-GB" sz="2000" dirty="0">
                <a:solidFill>
                  <a:srgbClr val="FF0000"/>
                </a:solidFill>
                <a:latin typeface="SassoonCRInfant" panose="00000400000000000000" pitchFamily="2" charset="0"/>
              </a:rPr>
              <a:t>Please see weekly homework letters and half-termly curriculum newsletters for further details.  Subject curriculum maps are also available on the school website.</a:t>
            </a:r>
          </a:p>
        </p:txBody>
      </p:sp>
    </p:spTree>
    <p:extLst>
      <p:ext uri="{BB962C8B-B14F-4D97-AF65-F5344CB8AC3E}">
        <p14:creationId xmlns:p14="http://schemas.microsoft.com/office/powerpoint/2010/main" val="74049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40461" y="3193534"/>
            <a:ext cx="9144000" cy="2387600"/>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sz="8000" b="1">
                <a:latin typeface="Berlin Sans FB Demi" panose="020E0802020502020306" pitchFamily="34" charset="0"/>
              </a:rPr>
            </a:br>
            <a:br>
              <a:rPr lang="en-GB" sz="8000" b="1">
                <a:latin typeface="Berlin Sans FB Demi" panose="020E0802020502020306" pitchFamily="34" charset="0"/>
              </a:rPr>
            </a:br>
            <a:endParaRPr lang="en-GB" sz="3600" b="1" dirty="0">
              <a:latin typeface="Berlin Sans FB Demi" panose="020E0802020502020306" pitchFamily="34" charset="0"/>
            </a:endParaRPr>
          </a:p>
        </p:txBody>
      </p:sp>
      <p:sp>
        <p:nvSpPr>
          <p:cNvPr id="4" name="TextBox 3"/>
          <p:cNvSpPr txBox="1"/>
          <p:nvPr/>
        </p:nvSpPr>
        <p:spPr>
          <a:xfrm>
            <a:off x="597408" y="87817"/>
            <a:ext cx="10771632" cy="923330"/>
          </a:xfrm>
          <a:prstGeom prst="rect">
            <a:avLst/>
          </a:prstGeom>
          <a:noFill/>
        </p:spPr>
        <p:txBody>
          <a:bodyPr wrap="square" rtlCol="0">
            <a:spAutoFit/>
          </a:bodyPr>
          <a:lstStyle/>
          <a:p>
            <a:r>
              <a:rPr lang="en-GB" sz="5400" b="1" dirty="0">
                <a:latin typeface="SassoonCRInfant" panose="00000400000000000000" pitchFamily="2" charset="0"/>
              </a:rPr>
              <a:t>Physical Education</a:t>
            </a:r>
          </a:p>
        </p:txBody>
      </p:sp>
      <p:sp>
        <p:nvSpPr>
          <p:cNvPr id="5" name="Rectangle 4"/>
          <p:cNvSpPr/>
          <p:nvPr/>
        </p:nvSpPr>
        <p:spPr>
          <a:xfrm>
            <a:off x="597408" y="1166154"/>
            <a:ext cx="10533889" cy="1700466"/>
          </a:xfrm>
          <a:prstGeom prst="rect">
            <a:avLst/>
          </a:prstGeom>
        </p:spPr>
        <p:txBody>
          <a:bodyPr wrap="square">
            <a:spAutoFit/>
          </a:bodyPr>
          <a:lstStyle/>
          <a:p>
            <a:r>
              <a:rPr lang="en-GB" sz="2000" b="1" dirty="0">
                <a:latin typeface="SassoonCRInfant" panose="00000400000000000000" pitchFamily="2" charset="0"/>
              </a:rPr>
              <a:t>Cameron</a:t>
            </a:r>
            <a:r>
              <a:rPr lang="en-GB" sz="2000" dirty="0">
                <a:latin typeface="SassoonCRInfant" panose="00000400000000000000" pitchFamily="2" charset="0"/>
              </a:rPr>
              <a:t>: Monday and Wednesday*</a:t>
            </a:r>
          </a:p>
          <a:p>
            <a:r>
              <a:rPr lang="en-GB" sz="2000" b="1" dirty="0">
                <a:latin typeface="SassoonCRInfant" panose="00000400000000000000" pitchFamily="2" charset="0"/>
              </a:rPr>
              <a:t>Hockney</a:t>
            </a:r>
            <a:r>
              <a:rPr lang="en-GB" sz="2000" dirty="0">
                <a:latin typeface="SassoonCRInfant" panose="00000400000000000000" pitchFamily="2" charset="0"/>
              </a:rPr>
              <a:t>: Tuesday and Thursday*</a:t>
            </a:r>
          </a:p>
          <a:p>
            <a:endParaRPr lang="en-GB" sz="1050" dirty="0">
              <a:latin typeface="SassoonCRInfant" panose="00000400000000000000" pitchFamily="2" charset="0"/>
            </a:endParaRPr>
          </a:p>
          <a:p>
            <a:r>
              <a:rPr lang="en-GB" sz="2000" dirty="0">
                <a:latin typeface="SassoonCRInfant" panose="00000400000000000000" pitchFamily="2" charset="0"/>
              </a:rPr>
              <a:t>Please make sure your child comes in to school in their PE kit </a:t>
            </a:r>
            <a:r>
              <a:rPr lang="en-GB" sz="2000" i="1" dirty="0">
                <a:latin typeface="SassoonCRInfant" panose="00000400000000000000" pitchFamily="2" charset="0"/>
              </a:rPr>
              <a:t>(t-shirt, shorts/jogging bottoms and trainers.  No football kits.)</a:t>
            </a:r>
          </a:p>
          <a:p>
            <a:endParaRPr lang="en-GB" sz="1400" dirty="0"/>
          </a:p>
        </p:txBody>
      </p:sp>
      <p:sp>
        <p:nvSpPr>
          <p:cNvPr id="7" name="Rectangle 6">
            <a:extLst>
              <a:ext uri="{FF2B5EF4-FFF2-40B4-BE49-F238E27FC236}">
                <a16:creationId xmlns:a16="http://schemas.microsoft.com/office/drawing/2014/main" id="{1B7F1A4B-71A1-4C3B-BFB1-C67DA6BB4202}"/>
              </a:ext>
            </a:extLst>
          </p:cNvPr>
          <p:cNvSpPr/>
          <p:nvPr/>
        </p:nvSpPr>
        <p:spPr>
          <a:xfrm>
            <a:off x="597408" y="2911979"/>
            <a:ext cx="3044103" cy="923330"/>
          </a:xfrm>
          <a:prstGeom prst="rect">
            <a:avLst/>
          </a:prstGeom>
        </p:spPr>
        <p:txBody>
          <a:bodyPr wrap="none">
            <a:spAutoFit/>
          </a:bodyPr>
          <a:lstStyle/>
          <a:p>
            <a:pPr lvl="0" algn="ctr"/>
            <a:r>
              <a:rPr lang="en-GB" sz="5400" b="1" dirty="0">
                <a:solidFill>
                  <a:prstClr val="black"/>
                </a:solidFill>
                <a:latin typeface="SassoonCRInfant" panose="00000400000000000000" pitchFamily="2" charset="0"/>
              </a:rPr>
              <a:t>Swimming</a:t>
            </a:r>
          </a:p>
        </p:txBody>
      </p:sp>
      <p:sp>
        <p:nvSpPr>
          <p:cNvPr id="8" name="Rectangle 7">
            <a:extLst>
              <a:ext uri="{FF2B5EF4-FFF2-40B4-BE49-F238E27FC236}">
                <a16:creationId xmlns:a16="http://schemas.microsoft.com/office/drawing/2014/main" id="{CD15180D-0AA4-4EE2-9C93-25C58B00CA1B}"/>
              </a:ext>
            </a:extLst>
          </p:cNvPr>
          <p:cNvSpPr/>
          <p:nvPr/>
        </p:nvSpPr>
        <p:spPr>
          <a:xfrm>
            <a:off x="597408" y="3835309"/>
            <a:ext cx="10533889" cy="2554545"/>
          </a:xfrm>
          <a:prstGeom prst="rect">
            <a:avLst/>
          </a:prstGeom>
        </p:spPr>
        <p:txBody>
          <a:bodyPr wrap="square">
            <a:spAutoFit/>
          </a:bodyPr>
          <a:lstStyle/>
          <a:p>
            <a:r>
              <a:rPr lang="en-GB" sz="2000" b="1" dirty="0">
                <a:latin typeface="SassoonCRInfant" panose="00000400000000000000" pitchFamily="2" charset="0"/>
              </a:rPr>
              <a:t>Hockney</a:t>
            </a:r>
            <a:r>
              <a:rPr lang="en-GB" sz="2000" dirty="0">
                <a:latin typeface="SassoonCRInfant" panose="00000400000000000000" pitchFamily="2" charset="0"/>
              </a:rPr>
              <a:t>: Thursday afternoons until October half term</a:t>
            </a:r>
          </a:p>
          <a:p>
            <a:pPr marL="1617663" indent="-1617663"/>
            <a:r>
              <a:rPr lang="en-GB" sz="2000" b="1" dirty="0">
                <a:latin typeface="SassoonCRInfant" panose="00000400000000000000" pitchFamily="2" charset="0"/>
              </a:rPr>
              <a:t>Cameron</a:t>
            </a:r>
            <a:r>
              <a:rPr lang="en-GB" sz="2000" dirty="0">
                <a:latin typeface="SassoonCRInfant" panose="00000400000000000000" pitchFamily="2" charset="0"/>
              </a:rPr>
              <a:t>: Thursday afternoons from October half term </a:t>
            </a:r>
            <a:r>
              <a:rPr lang="en-GB" sz="2000" dirty="0">
                <a:latin typeface="SassoonCRInfant" panose="00000400000000000000" pitchFamily="2" charset="0"/>
                <a:sym typeface="Wingdings" panose="05000000000000000000" pitchFamily="2" charset="2"/>
              </a:rPr>
              <a:t> Christmas</a:t>
            </a:r>
            <a:endParaRPr lang="en-GB" sz="2000" dirty="0">
              <a:latin typeface="SassoonCRInfant" panose="00000400000000000000" pitchFamily="2" charset="0"/>
            </a:endParaRPr>
          </a:p>
          <a:p>
            <a:endParaRPr lang="en-GB" sz="2000" dirty="0">
              <a:latin typeface="SassoonCRInfant" panose="00000400000000000000" pitchFamily="2" charset="0"/>
            </a:endParaRPr>
          </a:p>
          <a:p>
            <a:r>
              <a:rPr lang="en-GB" sz="2000" dirty="0">
                <a:latin typeface="SassoonCRInfant" panose="00000400000000000000" pitchFamily="2" charset="0"/>
              </a:rPr>
              <a:t>Children will need: a towel, a swimming hat, goggles, a swimming costume (not a two-piece) / swimming trunks, a swimming cap*. </a:t>
            </a:r>
          </a:p>
          <a:p>
            <a:endParaRPr lang="en-GB" sz="2000" dirty="0">
              <a:latin typeface="SassoonCRInfant" panose="00000400000000000000" pitchFamily="2" charset="0"/>
            </a:endParaRPr>
          </a:p>
          <a:p>
            <a:r>
              <a:rPr lang="en-GB" sz="2000" i="1" dirty="0">
                <a:latin typeface="SassoonCRInfant" panose="00000400000000000000" pitchFamily="2" charset="0"/>
              </a:rPr>
              <a:t>Please make sure your child has the appropriate swimming kit or they may not be able to participate. </a:t>
            </a:r>
          </a:p>
        </p:txBody>
      </p:sp>
    </p:spTree>
    <p:extLst>
      <p:ext uri="{BB962C8B-B14F-4D97-AF65-F5344CB8AC3E}">
        <p14:creationId xmlns:p14="http://schemas.microsoft.com/office/powerpoint/2010/main" val="2702379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0333" y="178858"/>
            <a:ext cx="10515600" cy="1325563"/>
          </a:xfrm>
        </p:spPr>
        <p:txBody>
          <a:bodyPr>
            <a:noAutofit/>
          </a:bodyPr>
          <a:lstStyle/>
          <a:p>
            <a:r>
              <a:rPr lang="en-GB" sz="5400" b="1" dirty="0">
                <a:latin typeface="SassoonCRInfant" panose="00000400000000000000" pitchFamily="2" charset="0"/>
              </a:rPr>
              <a:t>Educational Visits and Performances</a:t>
            </a:r>
          </a:p>
        </p:txBody>
      </p:sp>
      <p:sp>
        <p:nvSpPr>
          <p:cNvPr id="3" name="Content Placeholder 2"/>
          <p:cNvSpPr>
            <a:spLocks noGrp="1"/>
          </p:cNvSpPr>
          <p:nvPr>
            <p:ph idx="1"/>
          </p:nvPr>
        </p:nvSpPr>
        <p:spPr>
          <a:xfrm>
            <a:off x="550333" y="1415110"/>
            <a:ext cx="10515600" cy="4351338"/>
          </a:xfrm>
        </p:spPr>
        <p:txBody>
          <a:bodyPr/>
          <a:lstStyle/>
          <a:p>
            <a:r>
              <a:rPr lang="en-GB" dirty="0">
                <a:latin typeface="SassoonCRInfant" panose="00000400000000000000" pitchFamily="2" charset="0"/>
              </a:rPr>
              <a:t>We are hoping to have lots of fun trips this year! </a:t>
            </a:r>
          </a:p>
          <a:p>
            <a:r>
              <a:rPr lang="en-GB" dirty="0">
                <a:latin typeface="SassoonCRInfant" panose="00000400000000000000" pitchFamily="2" charset="0"/>
              </a:rPr>
              <a:t>Previously we have visited the Gurdwara, been orienteering at Hampstead Heath and been to the Natural History Museum. </a:t>
            </a:r>
            <a:r>
              <a:rPr lang="en-GB" i="1" dirty="0">
                <a:latin typeface="SassoonCRInfant" panose="00000400000000000000" pitchFamily="2" charset="0"/>
              </a:rPr>
              <a:t>Further information will follow.</a:t>
            </a:r>
          </a:p>
          <a:p>
            <a:pPr marL="0" indent="0">
              <a:buNone/>
            </a:pPr>
            <a:endParaRPr lang="en-GB" dirty="0">
              <a:latin typeface="SassoonCRInfant" panose="00000400000000000000" pitchFamily="2" charset="0"/>
            </a:endParaRPr>
          </a:p>
          <a:p>
            <a:r>
              <a:rPr lang="en-GB" dirty="0">
                <a:latin typeface="SassoonCRInfant" panose="00000400000000000000" pitchFamily="2" charset="0"/>
              </a:rPr>
              <a:t>Christmas/Winter performance</a:t>
            </a:r>
          </a:p>
          <a:p>
            <a:r>
              <a:rPr lang="en-GB" dirty="0">
                <a:latin typeface="SassoonCRInfant" panose="00000400000000000000" pitchFamily="2" charset="0"/>
              </a:rPr>
              <a:t>Forest School (Spring term)</a:t>
            </a:r>
          </a:p>
          <a:p>
            <a:pPr marL="0" indent="0">
              <a:buNone/>
            </a:pPr>
            <a:endParaRPr lang="en-GB" dirty="0"/>
          </a:p>
        </p:txBody>
      </p:sp>
      <p:pic>
        <p:nvPicPr>
          <p:cNvPr id="4" name="Picture 3">
            <a:extLst>
              <a:ext uri="{FF2B5EF4-FFF2-40B4-BE49-F238E27FC236}">
                <a16:creationId xmlns:a16="http://schemas.microsoft.com/office/drawing/2014/main" id="{7CC09712-25F0-4BA1-B409-6231BB221B84}"/>
              </a:ext>
            </a:extLst>
          </p:cNvPr>
          <p:cNvPicPr>
            <a:picLocks noChangeAspect="1"/>
          </p:cNvPicPr>
          <p:nvPr/>
        </p:nvPicPr>
        <p:blipFill>
          <a:blip r:embed="rId3"/>
          <a:stretch>
            <a:fillRect/>
          </a:stretch>
        </p:blipFill>
        <p:spPr>
          <a:xfrm>
            <a:off x="6656452" y="3199173"/>
            <a:ext cx="4765715" cy="2693665"/>
          </a:xfrm>
          <a:prstGeom prst="rect">
            <a:avLst/>
          </a:prstGeom>
        </p:spPr>
      </p:pic>
    </p:spTree>
    <p:extLst>
      <p:ext uri="{BB962C8B-B14F-4D97-AF65-F5344CB8AC3E}">
        <p14:creationId xmlns:p14="http://schemas.microsoft.com/office/powerpoint/2010/main" val="3446265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287" y="114959"/>
            <a:ext cx="10515600" cy="1325563"/>
          </a:xfrm>
        </p:spPr>
        <p:txBody>
          <a:bodyPr>
            <a:normAutofit/>
          </a:bodyPr>
          <a:lstStyle/>
          <a:p>
            <a:r>
              <a:rPr lang="en-GB" sz="5400" b="1" dirty="0">
                <a:latin typeface="SassoonCRInfant" panose="00000400000000000000" pitchFamily="2" charset="0"/>
              </a:rPr>
              <a:t>Dates for your diary:</a:t>
            </a:r>
          </a:p>
        </p:txBody>
      </p:sp>
      <p:sp>
        <p:nvSpPr>
          <p:cNvPr id="3" name="Content Placeholder 2"/>
          <p:cNvSpPr>
            <a:spLocks noGrp="1"/>
          </p:cNvSpPr>
          <p:nvPr>
            <p:ph idx="1"/>
          </p:nvPr>
        </p:nvSpPr>
        <p:spPr>
          <a:xfrm>
            <a:off x="838200" y="1690688"/>
            <a:ext cx="8262668" cy="4486275"/>
          </a:xfrm>
        </p:spPr>
        <p:txBody>
          <a:bodyPr>
            <a:noAutofit/>
          </a:bodyPr>
          <a:lstStyle/>
          <a:p>
            <a:pPr marL="0" indent="0">
              <a:spcBef>
                <a:spcPts val="0"/>
              </a:spcBef>
              <a:buNone/>
            </a:pPr>
            <a:r>
              <a:rPr lang="en-US" sz="2400" b="1" dirty="0">
                <a:latin typeface="SassoonCRInfant" panose="00000400000000000000" pitchFamily="2" charset="0"/>
              </a:rPr>
              <a:t>Year 2 and 3 Open Morning: Friday 16</a:t>
            </a:r>
            <a:r>
              <a:rPr lang="en-US" sz="2400" b="1" baseline="30000" dirty="0">
                <a:latin typeface="SassoonCRInfant" panose="00000400000000000000" pitchFamily="2" charset="0"/>
              </a:rPr>
              <a:t>th</a:t>
            </a:r>
            <a:r>
              <a:rPr lang="en-US" sz="2400" b="1" dirty="0">
                <a:latin typeface="SassoonCRInfant" panose="00000400000000000000" pitchFamily="2" charset="0"/>
              </a:rPr>
              <a:t> October </a:t>
            </a:r>
          </a:p>
          <a:p>
            <a:pPr marL="0" indent="0">
              <a:spcBef>
                <a:spcPts val="0"/>
              </a:spcBef>
              <a:buNone/>
            </a:pPr>
            <a:endParaRPr lang="en-US" sz="2400" b="1" dirty="0">
              <a:latin typeface="SassoonCRInfant" panose="00000400000000000000" pitchFamily="2" charset="0"/>
            </a:endParaRPr>
          </a:p>
          <a:p>
            <a:pPr marL="0" indent="0" fontAlgn="base">
              <a:buNone/>
            </a:pPr>
            <a:r>
              <a:rPr lang="en-US" sz="2400" b="1" dirty="0">
                <a:latin typeface="SassoonCRInfant" panose="00000400000000000000" pitchFamily="2" charset="0"/>
              </a:rPr>
              <a:t>Parents Evening: </a:t>
            </a:r>
          </a:p>
          <a:p>
            <a:pPr fontAlgn="base"/>
            <a:r>
              <a:rPr lang="en-GB" sz="2000" dirty="0">
                <a:latin typeface="SassoonCRInfant" panose="00000400000000000000" pitchFamily="2" charset="0"/>
              </a:rPr>
              <a:t>Parent Evenings </a:t>
            </a:r>
            <a:r>
              <a:rPr lang="en-GB" sz="2000" b="1" dirty="0">
                <a:latin typeface="SassoonCRInfant" panose="00000400000000000000" pitchFamily="2" charset="0"/>
              </a:rPr>
              <a:t>10</a:t>
            </a:r>
            <a:r>
              <a:rPr lang="en-GB" sz="2000" b="1" baseline="30000" dirty="0">
                <a:latin typeface="SassoonCRInfant" panose="00000400000000000000" pitchFamily="2" charset="0"/>
              </a:rPr>
              <a:t>th</a:t>
            </a:r>
            <a:r>
              <a:rPr lang="en-GB" sz="2000" b="1" dirty="0">
                <a:latin typeface="SassoonCRInfant" panose="00000400000000000000" pitchFamily="2" charset="0"/>
              </a:rPr>
              <a:t> and 12</a:t>
            </a:r>
            <a:r>
              <a:rPr lang="en-GB" sz="2000" b="1" baseline="30000" dirty="0">
                <a:latin typeface="SassoonCRInfant" panose="00000400000000000000" pitchFamily="2" charset="0"/>
              </a:rPr>
              <a:t>th</a:t>
            </a:r>
            <a:r>
              <a:rPr lang="en-GB" sz="2000" b="1" dirty="0">
                <a:latin typeface="SassoonCRInfant" panose="00000400000000000000" pitchFamily="2" charset="0"/>
              </a:rPr>
              <a:t> November </a:t>
            </a:r>
            <a:endParaRPr lang="en-GB" sz="2000" dirty="0">
              <a:latin typeface="SassoonCRInfant" panose="00000400000000000000" pitchFamily="2" charset="0"/>
            </a:endParaRPr>
          </a:p>
          <a:p>
            <a:pPr fontAlgn="base"/>
            <a:r>
              <a:rPr lang="en-GB" sz="2000" dirty="0">
                <a:latin typeface="SassoonCRInfant" panose="00000400000000000000" pitchFamily="2" charset="0"/>
              </a:rPr>
              <a:t>Parent Evenings for children on the </a:t>
            </a:r>
            <a:r>
              <a:rPr lang="en-GB" sz="2000" b="1" dirty="0">
                <a:latin typeface="SassoonCRInfant" panose="00000400000000000000" pitchFamily="2" charset="0"/>
              </a:rPr>
              <a:t>SEND register 24</a:t>
            </a:r>
            <a:r>
              <a:rPr lang="en-GB" sz="2000" b="1" baseline="30000" dirty="0">
                <a:latin typeface="SassoonCRInfant" panose="00000400000000000000" pitchFamily="2" charset="0"/>
              </a:rPr>
              <a:t>th</a:t>
            </a:r>
            <a:r>
              <a:rPr lang="en-GB" sz="2000" b="1" dirty="0">
                <a:latin typeface="SassoonCRInfant" panose="00000400000000000000" pitchFamily="2" charset="0"/>
              </a:rPr>
              <a:t> and 26</a:t>
            </a:r>
            <a:r>
              <a:rPr lang="en-GB" sz="2000" b="1" baseline="30000" dirty="0">
                <a:latin typeface="SassoonCRInfant" panose="00000400000000000000" pitchFamily="2" charset="0"/>
              </a:rPr>
              <a:t>th</a:t>
            </a:r>
            <a:r>
              <a:rPr lang="en-GB" sz="2000" b="1" dirty="0">
                <a:latin typeface="SassoonCRInfant" panose="00000400000000000000" pitchFamily="2" charset="0"/>
              </a:rPr>
              <a:t> November </a:t>
            </a:r>
            <a:endParaRPr lang="en-GB" sz="2000" dirty="0">
              <a:latin typeface="SassoonCRInfant" panose="00000400000000000000" pitchFamily="2" charset="0"/>
            </a:endParaRPr>
          </a:p>
          <a:p>
            <a:pPr>
              <a:spcBef>
                <a:spcPts val="0"/>
              </a:spcBef>
            </a:pPr>
            <a:endParaRPr lang="en-US" sz="2400" b="1" dirty="0">
              <a:latin typeface="SassoonCRInfant" panose="00000400000000000000" pitchFamily="2" charset="0"/>
            </a:endParaRPr>
          </a:p>
          <a:p>
            <a:pPr marL="0" indent="0">
              <a:spcBef>
                <a:spcPts val="0"/>
              </a:spcBef>
              <a:buNone/>
            </a:pPr>
            <a:r>
              <a:rPr lang="en-US" sz="2400" b="1" dirty="0">
                <a:latin typeface="SassoonCRInfant" panose="00000400000000000000" pitchFamily="2" charset="0"/>
              </a:rPr>
              <a:t>Forest School: Spring Term </a:t>
            </a:r>
            <a:r>
              <a:rPr lang="en-US" sz="2400" dirty="0">
                <a:latin typeface="SassoonCRInfant" panose="00000400000000000000" pitchFamily="2" charset="0"/>
              </a:rPr>
              <a:t>- We will send out all the relevant information just before Christmas.  We will need 2 parent helpers per week. One class will go on Mondays and the other on Tuesdays.</a:t>
            </a:r>
          </a:p>
          <a:p>
            <a:pPr marL="0" indent="0">
              <a:spcBef>
                <a:spcPts val="0"/>
              </a:spcBef>
              <a:buNone/>
            </a:pPr>
            <a:endParaRPr lang="en-US" sz="2400" b="1" dirty="0">
              <a:latin typeface="SassoonCRInfant" panose="00000400000000000000" pitchFamily="2" charset="0"/>
            </a:endParaRPr>
          </a:p>
        </p:txBody>
      </p:sp>
      <p:pic>
        <p:nvPicPr>
          <p:cNvPr id="4100" name="Picture 4" descr="Campsbourne Primary School | Into The Wood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68287" y="0"/>
            <a:ext cx="274320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685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latin typeface="SassoonCRInfant" panose="00000400000000000000" pitchFamily="2" charset="0"/>
              </a:rPr>
              <a:t>Homework:</a:t>
            </a:r>
          </a:p>
        </p:txBody>
      </p:sp>
      <p:sp>
        <p:nvSpPr>
          <p:cNvPr id="6" name="Content Placeholder 2">
            <a:extLst>
              <a:ext uri="{FF2B5EF4-FFF2-40B4-BE49-F238E27FC236}">
                <a16:creationId xmlns:a16="http://schemas.microsoft.com/office/drawing/2014/main" id="{5AA9D5A2-6288-4D5F-B617-EA7B2C5218CB}"/>
              </a:ext>
            </a:extLst>
          </p:cNvPr>
          <p:cNvSpPr txBox="1">
            <a:spLocks/>
          </p:cNvSpPr>
          <p:nvPr/>
        </p:nvSpPr>
        <p:spPr>
          <a:xfrm>
            <a:off x="558279" y="1710959"/>
            <a:ext cx="11293751" cy="2746375"/>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r>
              <a:rPr lang="en-GB" altLang="en-US" dirty="0">
                <a:latin typeface="SassoonCRInfant" panose="00000400000000000000" pitchFamily="2" charset="0"/>
              </a:rPr>
              <a:t>Homework (letters on a Friday) – </a:t>
            </a:r>
            <a:r>
              <a:rPr lang="en-GB" altLang="en-US" i="1" dirty="0">
                <a:latin typeface="SassoonCRInfant" panose="00000400000000000000" pitchFamily="2" charset="0"/>
              </a:rPr>
              <a:t>suggested</a:t>
            </a:r>
            <a:r>
              <a:rPr lang="en-GB" altLang="en-US" dirty="0">
                <a:latin typeface="SassoonCRInfant" panose="00000400000000000000" pitchFamily="2" charset="0"/>
              </a:rPr>
              <a:t> activities to support learning in school. (No expectation for these to be returned)</a:t>
            </a:r>
          </a:p>
          <a:p>
            <a:pPr marL="571500" indent="-571500"/>
            <a:r>
              <a:rPr lang="en-GB" altLang="en-US" dirty="0">
                <a:latin typeface="SassoonCRInfant" panose="00000400000000000000" pitchFamily="2" charset="0"/>
              </a:rPr>
              <a:t>Spellings and handwriting</a:t>
            </a:r>
          </a:p>
          <a:p>
            <a:pPr marL="571500" indent="-571500"/>
            <a:r>
              <a:rPr lang="en-GB" altLang="en-US" dirty="0">
                <a:latin typeface="SassoonCRInfant" panose="00000400000000000000" pitchFamily="2" charset="0"/>
              </a:rPr>
              <a:t>Quick maths/recall of number facts (WRM app, Hit the Button)</a:t>
            </a:r>
          </a:p>
          <a:p>
            <a:pPr marL="571500" indent="-571500"/>
            <a:r>
              <a:rPr lang="en-GB" altLang="en-US" dirty="0">
                <a:latin typeface="SassoonCRInfant" panose="00000400000000000000" pitchFamily="2" charset="0"/>
              </a:rPr>
              <a:t>Multiplication tables (TTRS, Hit the Button)</a:t>
            </a:r>
          </a:p>
          <a:p>
            <a:pPr marL="571500" indent="-571500"/>
            <a:r>
              <a:rPr lang="en-GB" altLang="en-US" dirty="0">
                <a:latin typeface="SassoonCRInfant" panose="00000400000000000000" pitchFamily="2" charset="0"/>
              </a:rPr>
              <a:t>Reading (listening to and reading to)</a:t>
            </a:r>
          </a:p>
          <a:p>
            <a:pPr marL="571500" indent="-571500"/>
            <a:r>
              <a:rPr lang="en-GB" altLang="en-US" dirty="0">
                <a:latin typeface="SassoonCRInfant" panose="00000400000000000000" pitchFamily="2" charset="0"/>
              </a:rPr>
              <a:t>Talking and playing games (cards, chess, board games).</a:t>
            </a:r>
          </a:p>
          <a:p>
            <a:pPr marL="571500" indent="-571500"/>
            <a:r>
              <a:rPr lang="en-GB" altLang="en-US" dirty="0">
                <a:latin typeface="SassoonCRInfant" panose="00000400000000000000" pitchFamily="2" charset="0"/>
              </a:rPr>
              <a:t>Real life experience: e.g. shopping and cooking.</a:t>
            </a:r>
            <a:endParaRPr lang="en-GB" dirty="0">
              <a:latin typeface="SassoonCRInfant" panose="00000400000000000000" pitchFamily="2" charset="0"/>
            </a:endParaRPr>
          </a:p>
          <a:p>
            <a:endParaRPr lang="en-GB" dirty="0"/>
          </a:p>
        </p:txBody>
      </p:sp>
      <p:pic>
        <p:nvPicPr>
          <p:cNvPr id="7" name="Picture 6">
            <a:extLst>
              <a:ext uri="{FF2B5EF4-FFF2-40B4-BE49-F238E27FC236}">
                <a16:creationId xmlns:a16="http://schemas.microsoft.com/office/drawing/2014/main" id="{A1138F6E-00CE-4806-B492-4A3594E8A0D3}"/>
              </a:ext>
            </a:extLst>
          </p:cNvPr>
          <p:cNvPicPr>
            <a:picLocks noChangeAspect="1"/>
          </p:cNvPicPr>
          <p:nvPr/>
        </p:nvPicPr>
        <p:blipFill>
          <a:blip r:embed="rId2"/>
          <a:stretch>
            <a:fillRect/>
          </a:stretch>
        </p:blipFill>
        <p:spPr>
          <a:xfrm>
            <a:off x="1908206" y="4706937"/>
            <a:ext cx="7815749" cy="1658256"/>
          </a:xfrm>
          <a:prstGeom prst="rect">
            <a:avLst/>
          </a:prstGeom>
        </p:spPr>
      </p:pic>
    </p:spTree>
    <p:extLst>
      <p:ext uri="{BB962C8B-B14F-4D97-AF65-F5344CB8AC3E}">
        <p14:creationId xmlns:p14="http://schemas.microsoft.com/office/powerpoint/2010/main" val="3238757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latin typeface="SassoonCRInfant" panose="00000400000000000000" pitchFamily="2" charset="0"/>
              </a:rPr>
              <a:t>Communicating with the teachers</a:t>
            </a:r>
          </a:p>
        </p:txBody>
      </p:sp>
      <p:sp>
        <p:nvSpPr>
          <p:cNvPr id="3" name="Content Placeholder 2"/>
          <p:cNvSpPr>
            <a:spLocks noGrp="1"/>
          </p:cNvSpPr>
          <p:nvPr>
            <p:ph idx="1"/>
          </p:nvPr>
        </p:nvSpPr>
        <p:spPr>
          <a:xfrm>
            <a:off x="838199" y="1825625"/>
            <a:ext cx="10755923" cy="4351338"/>
          </a:xfrm>
        </p:spPr>
        <p:txBody>
          <a:bodyPr>
            <a:normAutofit/>
          </a:bodyPr>
          <a:lstStyle/>
          <a:p>
            <a:pPr marL="0" indent="0">
              <a:buNone/>
            </a:pPr>
            <a:r>
              <a:rPr lang="en-GB" sz="3200" dirty="0">
                <a:latin typeface="SassoonCRInfant" panose="00000400000000000000" pitchFamily="2" charset="0"/>
              </a:rPr>
              <a:t>If you need to talk to your class teacher, please let them know at the beginning/end of the day. </a:t>
            </a:r>
          </a:p>
          <a:p>
            <a:pPr marL="0" indent="0">
              <a:buNone/>
            </a:pPr>
            <a:r>
              <a:rPr lang="en-GB" sz="3200" i="1" dirty="0">
                <a:solidFill>
                  <a:srgbClr val="FF0000"/>
                </a:solidFill>
                <a:latin typeface="SassoonCRInfant" panose="00000400000000000000" pitchFamily="2" charset="0"/>
              </a:rPr>
              <a:t>N.B.  We will not be using the Dojo app or direct emails for contact between us.</a:t>
            </a:r>
          </a:p>
          <a:p>
            <a:pPr marL="0" indent="0">
              <a:buNone/>
            </a:pPr>
            <a:endParaRPr lang="en-GB" sz="3200" i="1" dirty="0">
              <a:solidFill>
                <a:srgbClr val="FF0000"/>
              </a:solidFill>
              <a:latin typeface="SassoonCRInfant" panose="00000400000000000000" pitchFamily="2" charset="0"/>
            </a:endParaRPr>
          </a:p>
          <a:p>
            <a:pPr marL="0" indent="0">
              <a:buNone/>
            </a:pPr>
            <a:r>
              <a:rPr lang="en-GB" sz="3200" dirty="0">
                <a:latin typeface="SassoonCRInfant" panose="00000400000000000000" pitchFamily="2" charset="0"/>
              </a:rPr>
              <a:t>If you need to contact the school, please email </a:t>
            </a:r>
            <a:r>
              <a:rPr lang="en-GB" sz="3200" dirty="0">
                <a:latin typeface="SassoonCRInfant" panose="00000400000000000000" pitchFamily="2" charset="0"/>
                <a:hlinkClick r:id="rId2">
                  <a:extLst>
                    <a:ext uri="{A12FA001-AC4F-418D-AE19-62706E023703}">
                      <ahyp:hlinkClr xmlns:ahyp="http://schemas.microsoft.com/office/drawing/2018/hyperlinkcolor" val="tx"/>
                    </a:ext>
                  </a:extLst>
                </a:hlinkClick>
              </a:rPr>
              <a:t>admin@campsbourne.haringey.sch.uk</a:t>
            </a:r>
            <a:r>
              <a:rPr lang="en-GB" sz="3200" dirty="0">
                <a:latin typeface="SassoonCRInfant" panose="00000400000000000000" pitchFamily="2" charset="0"/>
              </a:rPr>
              <a:t>  The office will make sure your message reaches the correct person quickly. </a:t>
            </a:r>
          </a:p>
        </p:txBody>
      </p:sp>
    </p:spTree>
    <p:extLst>
      <p:ext uri="{BB962C8B-B14F-4D97-AF65-F5344CB8AC3E}">
        <p14:creationId xmlns:p14="http://schemas.microsoft.com/office/powerpoint/2010/main" val="24438469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6187" y="1400962"/>
            <a:ext cx="8951053" cy="2435050"/>
          </a:xfrm>
        </p:spPr>
        <p:txBody>
          <a:bodyPr>
            <a:normAutofit/>
          </a:bodyPr>
          <a:lstStyle/>
          <a:p>
            <a:pPr algn="ctr"/>
            <a:r>
              <a:rPr lang="en-GB" sz="7200" dirty="0">
                <a:latin typeface="SassoonCRInfant" panose="00000400000000000000" pitchFamily="2" charset="0"/>
              </a:rPr>
              <a:t>Thank you for coming!</a:t>
            </a:r>
            <a:br>
              <a:rPr lang="en-GB" dirty="0">
                <a:latin typeface="SassoonCRInfant" panose="00000400000000000000" pitchFamily="2" charset="0"/>
              </a:rPr>
            </a:br>
            <a:br>
              <a:rPr lang="en-GB" dirty="0">
                <a:latin typeface="SassoonCRInfant" panose="00000400000000000000" pitchFamily="2" charset="0"/>
              </a:rPr>
            </a:br>
            <a:endParaRPr lang="en-GB" dirty="0">
              <a:latin typeface="SassoonCRInfant" panose="00000400000000000000" pitchFamily="2" charset="0"/>
            </a:endParaRPr>
          </a:p>
        </p:txBody>
      </p:sp>
      <p:pic>
        <p:nvPicPr>
          <p:cNvPr id="4" name="Picture 3">
            <a:extLst>
              <a:ext uri="{FF2B5EF4-FFF2-40B4-BE49-F238E27FC236}">
                <a16:creationId xmlns:a16="http://schemas.microsoft.com/office/drawing/2014/main" id="{4F97D252-251F-4114-9BA4-01DC92427231}"/>
              </a:ext>
            </a:extLst>
          </p:cNvPr>
          <p:cNvPicPr>
            <a:picLocks noChangeAspect="1"/>
          </p:cNvPicPr>
          <p:nvPr/>
        </p:nvPicPr>
        <p:blipFill>
          <a:blip r:embed="rId3"/>
          <a:stretch>
            <a:fillRect/>
          </a:stretch>
        </p:blipFill>
        <p:spPr>
          <a:xfrm>
            <a:off x="3911600" y="3297766"/>
            <a:ext cx="4148667" cy="1555750"/>
          </a:xfrm>
          <a:prstGeom prst="rect">
            <a:avLst/>
          </a:prstGeom>
        </p:spPr>
      </p:pic>
    </p:spTree>
    <p:extLst>
      <p:ext uri="{BB962C8B-B14F-4D97-AF65-F5344CB8AC3E}">
        <p14:creationId xmlns:p14="http://schemas.microsoft.com/office/powerpoint/2010/main" val="33355649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2">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1241</TotalTime>
  <Words>1834</Words>
  <Application>Microsoft Office PowerPoint</Application>
  <PresentationFormat>Widescreen</PresentationFormat>
  <Paragraphs>211</Paragraphs>
  <Slides>28</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Berlin Sans FB</vt:lpstr>
      <vt:lpstr>Berlin Sans FB Demi</vt:lpstr>
      <vt:lpstr>Calibri</vt:lpstr>
      <vt:lpstr>Comic Sans MS</vt:lpstr>
      <vt:lpstr>SassoonCRInfant</vt:lpstr>
      <vt:lpstr>Office Theme</vt:lpstr>
      <vt:lpstr>Welcome to Year 3 </vt:lpstr>
      <vt:lpstr>Staff in Year 3</vt:lpstr>
      <vt:lpstr>What does my child need to bring?</vt:lpstr>
      <vt:lpstr>Drop off and pick up: </vt:lpstr>
      <vt:lpstr>School Uniform</vt:lpstr>
      <vt:lpstr>PowerPoint Presentation</vt:lpstr>
      <vt:lpstr>Year 3 curriculum</vt:lpstr>
      <vt:lpstr>Main differences in the KS2 timetable (compared to KS1):</vt:lpstr>
      <vt:lpstr>PowerPoint Presentation</vt:lpstr>
      <vt:lpstr>Maths lessons:</vt:lpstr>
      <vt:lpstr>PowerPoint Presentation</vt:lpstr>
      <vt:lpstr>PowerPoint Presentation</vt:lpstr>
      <vt:lpstr>Reading</vt:lpstr>
      <vt:lpstr>Destination Reader (DR)</vt:lpstr>
      <vt:lpstr>PowerPoint Presentation</vt:lpstr>
      <vt:lpstr>PowerPoint Presentation</vt:lpstr>
      <vt:lpstr>Writing</vt:lpstr>
      <vt:lpstr>PowerPoint Presentation</vt:lpstr>
      <vt:lpstr>PowerPoint Presentation</vt:lpstr>
      <vt:lpstr>Weekly challenges in KS2:</vt:lpstr>
      <vt:lpstr>Assessment (Years 3 to 6)</vt:lpstr>
      <vt:lpstr>PowerPoint Presentation</vt:lpstr>
      <vt:lpstr>PowerPoint Presentation</vt:lpstr>
      <vt:lpstr>Educational Visits and Performances</vt:lpstr>
      <vt:lpstr>Dates for your diary:</vt:lpstr>
      <vt:lpstr>Homework:</vt:lpstr>
      <vt:lpstr>Communicating with the teachers</vt:lpstr>
      <vt:lpstr>Thank you for coming!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dc:title>
  <dc:creator>Jonathan Smith</dc:creator>
  <cp:lastModifiedBy>Jennifer Vincent</cp:lastModifiedBy>
  <cp:revision>81</cp:revision>
  <cp:lastPrinted>2026-09-22T11:54:59Z</cp:lastPrinted>
  <dcterms:created xsi:type="dcterms:W3CDTF">2020-09-07T10:40:20Z</dcterms:created>
  <dcterms:modified xsi:type="dcterms:W3CDTF">2026-09-22T13:14:03Z</dcterms:modified>
</cp:coreProperties>
</file>